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7"/>
  </p:notesMasterIdLst>
  <p:sldIdLst>
    <p:sldId id="256" r:id="rId2"/>
    <p:sldId id="268" r:id="rId3"/>
    <p:sldId id="269" r:id="rId4"/>
    <p:sldId id="270" r:id="rId5"/>
    <p:sldId id="276" r:id="rId6"/>
    <p:sldId id="277" r:id="rId7"/>
    <p:sldId id="271" r:id="rId8"/>
    <p:sldId id="272" r:id="rId9"/>
    <p:sldId id="273" r:id="rId10"/>
    <p:sldId id="274" r:id="rId11"/>
    <p:sldId id="278" r:id="rId12"/>
    <p:sldId id="257" r:id="rId13"/>
    <p:sldId id="264" r:id="rId14"/>
    <p:sldId id="258" r:id="rId15"/>
    <p:sldId id="259" r:id="rId16"/>
    <p:sldId id="265" r:id="rId17"/>
    <p:sldId id="260" r:id="rId18"/>
    <p:sldId id="261" r:id="rId19"/>
    <p:sldId id="262" r:id="rId20"/>
    <p:sldId id="266" r:id="rId21"/>
    <p:sldId id="263" r:id="rId22"/>
    <p:sldId id="267" r:id="rId23"/>
    <p:sldId id="275"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FD3871-10B9-4B0C-BD90-DF9FDF79FEEE}" type="datetimeFigureOut">
              <a:rPr lang="id-ID" smtClean="0"/>
              <a:t>25/01/2022</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4CD8D3-CC6F-4E91-B146-1AD61096747E}" type="slidenum">
              <a:rPr lang="id-ID" smtClean="0"/>
              <a:t>‹#›</a:t>
            </a:fld>
            <a:endParaRPr lang="id-ID"/>
          </a:p>
        </p:txBody>
      </p:sp>
    </p:spTree>
    <p:extLst>
      <p:ext uri="{BB962C8B-B14F-4D97-AF65-F5344CB8AC3E}">
        <p14:creationId xmlns:p14="http://schemas.microsoft.com/office/powerpoint/2010/main" val="725862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3CE7DE50-5ACD-48B7-9038-3CE0CD20AEFE}" type="slidenum">
              <a:rPr lang="id-ID" smtClean="0"/>
              <a:t>4</a:t>
            </a:fld>
            <a:endParaRPr lang="id-ID"/>
          </a:p>
        </p:txBody>
      </p:sp>
    </p:spTree>
    <p:extLst>
      <p:ext uri="{BB962C8B-B14F-4D97-AF65-F5344CB8AC3E}">
        <p14:creationId xmlns:p14="http://schemas.microsoft.com/office/powerpoint/2010/main" val="428398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3CE7DE50-5ACD-48B7-9038-3CE0CD20AEFE}" type="slidenum">
              <a:rPr lang="id-ID" smtClean="0"/>
              <a:t>7</a:t>
            </a:fld>
            <a:endParaRPr lang="id-ID"/>
          </a:p>
        </p:txBody>
      </p:sp>
    </p:spTree>
    <p:extLst>
      <p:ext uri="{BB962C8B-B14F-4D97-AF65-F5344CB8AC3E}">
        <p14:creationId xmlns:p14="http://schemas.microsoft.com/office/powerpoint/2010/main" val="2757994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3CE7DE50-5ACD-48B7-9038-3CE0CD20AEFE}" type="slidenum">
              <a:rPr lang="id-ID" smtClean="0"/>
              <a:t>9</a:t>
            </a:fld>
            <a:endParaRPr lang="id-ID"/>
          </a:p>
        </p:txBody>
      </p:sp>
    </p:spTree>
    <p:extLst>
      <p:ext uri="{BB962C8B-B14F-4D97-AF65-F5344CB8AC3E}">
        <p14:creationId xmlns:p14="http://schemas.microsoft.com/office/powerpoint/2010/main" val="4283988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3CE7DE50-5ACD-48B7-9038-3CE0CD20AEFE}" type="slidenum">
              <a:rPr lang="id-ID" smtClean="0"/>
              <a:t>10</a:t>
            </a:fld>
            <a:endParaRPr lang="id-ID"/>
          </a:p>
        </p:txBody>
      </p:sp>
    </p:spTree>
    <p:extLst>
      <p:ext uri="{BB962C8B-B14F-4D97-AF65-F5344CB8AC3E}">
        <p14:creationId xmlns:p14="http://schemas.microsoft.com/office/powerpoint/2010/main" val="4283988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634CD8D3-CC6F-4E91-B146-1AD61096747E}" type="slidenum">
              <a:rPr lang="id-ID" smtClean="0"/>
              <a:t>23</a:t>
            </a:fld>
            <a:endParaRPr lang="id-ID"/>
          </a:p>
        </p:txBody>
      </p:sp>
    </p:spTree>
    <p:extLst>
      <p:ext uri="{BB962C8B-B14F-4D97-AF65-F5344CB8AC3E}">
        <p14:creationId xmlns:p14="http://schemas.microsoft.com/office/powerpoint/2010/main" val="1407392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634CD8D3-CC6F-4E91-B146-1AD61096747E}" type="slidenum">
              <a:rPr lang="id-ID" smtClean="0"/>
              <a:t>24</a:t>
            </a:fld>
            <a:endParaRPr lang="id-ID"/>
          </a:p>
        </p:txBody>
      </p:sp>
    </p:spTree>
    <p:extLst>
      <p:ext uri="{BB962C8B-B14F-4D97-AF65-F5344CB8AC3E}">
        <p14:creationId xmlns:p14="http://schemas.microsoft.com/office/powerpoint/2010/main" val="140739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31992C0C-A454-48C3-82DE-1070F9456AD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1977975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31992C0C-A454-48C3-82DE-1070F9456AD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3403258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31992C0C-A454-48C3-82DE-1070F9456AD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3147075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31992C0C-A454-48C3-82DE-1070F9456AD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277958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992C0C-A454-48C3-82DE-1070F9456AD5}" type="datetimeFigureOut">
              <a:rPr lang="en-US" smtClean="0"/>
              <a:t>1/25/2022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3760889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31992C0C-A454-48C3-82DE-1070F9456AD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171618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31992C0C-A454-48C3-82DE-1070F9456AD5}" type="datetimeFigureOut">
              <a:rPr lang="en-US" smtClean="0"/>
              <a:t>1/25/2022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74687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31992C0C-A454-48C3-82DE-1070F9456AD5}" type="datetimeFigureOut">
              <a:rPr lang="en-US" smtClean="0"/>
              <a:t>1/25/2022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199793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992C0C-A454-48C3-82DE-1070F9456AD5}" type="datetimeFigureOut">
              <a:rPr lang="en-US" smtClean="0"/>
              <a:t>1/25/2022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3733401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992C0C-A454-48C3-82DE-1070F9456AD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2570033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992C0C-A454-48C3-82DE-1070F9456AD5}" type="datetimeFigureOut">
              <a:rPr lang="en-US" smtClean="0"/>
              <a:t>1/25/2022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6C1D0-D704-4D93-8091-BCDC1C417818}" type="slidenum">
              <a:rPr lang="en-US" smtClean="0"/>
              <a:t>‹#›</a:t>
            </a:fld>
            <a:endParaRPr lang="en-US"/>
          </a:p>
        </p:txBody>
      </p:sp>
    </p:spTree>
    <p:extLst>
      <p:ext uri="{BB962C8B-B14F-4D97-AF65-F5344CB8AC3E}">
        <p14:creationId xmlns:p14="http://schemas.microsoft.com/office/powerpoint/2010/main" val="3470948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92C0C-A454-48C3-82DE-1070F9456AD5}" type="datetimeFigureOut">
              <a:rPr lang="en-US" smtClean="0"/>
              <a:t>1/25/2022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06C1D0-D704-4D93-8091-BCDC1C417818}" type="slidenum">
              <a:rPr lang="en-US" smtClean="0"/>
              <a:t>‹#›</a:t>
            </a:fld>
            <a:endParaRPr lang="en-US"/>
          </a:p>
        </p:txBody>
      </p:sp>
    </p:spTree>
    <p:extLst>
      <p:ext uri="{BB962C8B-B14F-4D97-AF65-F5344CB8AC3E}">
        <p14:creationId xmlns:p14="http://schemas.microsoft.com/office/powerpoint/2010/main" val="8702732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736"/>
            <a:ext cx="7772400" cy="1714512"/>
          </a:xfrm>
        </p:spPr>
        <p:txBody>
          <a:bodyPr>
            <a:normAutofit/>
          </a:bodyPr>
          <a:lstStyle/>
          <a:p>
            <a:pPr algn="ctr"/>
            <a:r>
              <a:rPr lang="en-US" sz="4800" b="1" dirty="0"/>
              <a:t>ANGGARAN PENJUALAN</a:t>
            </a:r>
          </a:p>
        </p:txBody>
      </p:sp>
      <p:sp>
        <p:nvSpPr>
          <p:cNvPr id="3" name="Subtitle 2"/>
          <p:cNvSpPr>
            <a:spLocks noGrp="1"/>
          </p:cNvSpPr>
          <p:nvPr>
            <p:ph type="subTitle" idx="1"/>
          </p:nvPr>
        </p:nvSpPr>
        <p:spPr>
          <a:xfrm>
            <a:off x="1371600" y="3571876"/>
            <a:ext cx="6400800" cy="785818"/>
          </a:xfrm>
        </p:spPr>
        <p:txBody>
          <a:bodyPr/>
          <a:lstStyle/>
          <a:p>
            <a:pPr algn="ctr"/>
            <a:r>
              <a:rPr lang="en-US" b="1" dirty="0">
                <a:effectLst>
                  <a:outerShdw blurRad="38100" dist="38100" dir="2700000" algn="tl">
                    <a:srgbClr val="000000">
                      <a:alpha val="43137"/>
                    </a:srgbClr>
                  </a:outerShdw>
                </a:effectLst>
              </a:rPr>
              <a:t>TM - 03</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404664"/>
            <a:ext cx="8352928" cy="966936"/>
          </a:xfrm>
        </p:spPr>
        <p:txBody>
          <a:bodyPr>
            <a:noAutofit/>
          </a:bodyPr>
          <a:lstStyle/>
          <a:p>
            <a:pPr algn="l"/>
            <a:r>
              <a:rPr lang="id-ID" sz="3600" dirty="0"/>
              <a:t>Jawaban : dengan Metode Least Square :</a:t>
            </a:r>
          </a:p>
        </p:txBody>
      </p:sp>
      <p:sp>
        <p:nvSpPr>
          <p:cNvPr id="3" name="Subtitle 2"/>
          <p:cNvSpPr>
            <a:spLocks noGrp="1"/>
          </p:cNvSpPr>
          <p:nvPr>
            <p:ph type="subTitle" idx="1"/>
          </p:nvPr>
        </p:nvSpPr>
        <p:spPr>
          <a:xfrm>
            <a:off x="467544" y="1196752"/>
            <a:ext cx="8280920" cy="5256584"/>
          </a:xfrm>
        </p:spPr>
        <p:txBody>
          <a:bodyPr>
            <a:normAutofit/>
          </a:bodyPr>
          <a:lstStyle/>
          <a:p>
            <a:pPr algn="just"/>
            <a:r>
              <a:rPr lang="id-ID" sz="2800" dirty="0"/>
              <a:t>    </a:t>
            </a:r>
          </a:p>
        </p:txBody>
      </p:sp>
      <p:graphicFrame>
        <p:nvGraphicFramePr>
          <p:cNvPr id="4" name="Table 3"/>
          <p:cNvGraphicFramePr>
            <a:graphicFrameLocks noGrp="1"/>
          </p:cNvGraphicFramePr>
          <p:nvPr>
            <p:extLst>
              <p:ext uri="{D42A27DB-BD31-4B8C-83A1-F6EECF244321}">
                <p14:modId xmlns:p14="http://schemas.microsoft.com/office/powerpoint/2010/main" val="4009227112"/>
              </p:ext>
            </p:extLst>
          </p:nvPr>
        </p:nvGraphicFramePr>
        <p:xfrm>
          <a:off x="395536" y="1556792"/>
          <a:ext cx="8208912" cy="3840480"/>
        </p:xfrm>
        <a:graphic>
          <a:graphicData uri="http://schemas.openxmlformats.org/drawingml/2006/table">
            <a:tbl>
              <a:tblPr firstRow="1" bandRow="1">
                <a:tableStyleId>{3B4B98B0-60AC-42C2-AFA5-B58CD77FA1E5}</a:tableStyleId>
              </a:tblPr>
              <a:tblGrid>
                <a:gridCol w="930593">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085631">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368152">
                  <a:extLst>
                    <a:ext uri="{9D8B030D-6E8A-4147-A177-3AD203B41FA5}">
                      <a16:colId xmlns:a16="http://schemas.microsoft.com/office/drawing/2014/main" val="20004"/>
                    </a:ext>
                  </a:extLst>
                </a:gridCol>
                <a:gridCol w="1656184">
                  <a:extLst>
                    <a:ext uri="{9D8B030D-6E8A-4147-A177-3AD203B41FA5}">
                      <a16:colId xmlns:a16="http://schemas.microsoft.com/office/drawing/2014/main" val="20005"/>
                    </a:ext>
                  </a:extLst>
                </a:gridCol>
              </a:tblGrid>
              <a:tr h="3240360">
                <a:tc>
                  <a:txBody>
                    <a:bodyPr/>
                    <a:lstStyle/>
                    <a:p>
                      <a:pPr algn="ctr"/>
                      <a:r>
                        <a:rPr lang="id-ID" sz="2400" dirty="0"/>
                        <a:t>Th.</a:t>
                      </a:r>
                    </a:p>
                    <a:p>
                      <a:pPr algn="ctr"/>
                      <a:r>
                        <a:rPr lang="id-ID" sz="2400" dirty="0"/>
                        <a:t>(n)</a:t>
                      </a:r>
                    </a:p>
                    <a:p>
                      <a:pPr algn="ctr"/>
                      <a:endParaRPr lang="id-ID" sz="2400" dirty="0"/>
                    </a:p>
                    <a:p>
                      <a:pPr algn="ctr"/>
                      <a:r>
                        <a:rPr lang="id-ID" sz="2400" dirty="0"/>
                        <a:t>T1</a:t>
                      </a:r>
                    </a:p>
                    <a:p>
                      <a:pPr algn="ctr"/>
                      <a:r>
                        <a:rPr lang="id-ID" sz="2400" dirty="0"/>
                        <a:t>T2</a:t>
                      </a:r>
                    </a:p>
                    <a:p>
                      <a:pPr algn="ctr"/>
                      <a:r>
                        <a:rPr lang="id-ID" sz="2400" dirty="0"/>
                        <a:t>T3</a:t>
                      </a:r>
                    </a:p>
                    <a:p>
                      <a:pPr algn="ctr"/>
                      <a:r>
                        <a:rPr lang="id-ID" sz="2400" dirty="0"/>
                        <a:t>T4</a:t>
                      </a:r>
                    </a:p>
                    <a:p>
                      <a:pPr algn="ctr"/>
                      <a:r>
                        <a:rPr lang="id-ID" sz="2400"/>
                        <a:t>T5</a:t>
                      </a:r>
                      <a:endParaRPr lang="id-ID" sz="24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id-ID" sz="2400" dirty="0"/>
                        <a:t>P. Industri</a:t>
                      </a:r>
                    </a:p>
                    <a:p>
                      <a:pPr algn="ctr"/>
                      <a:r>
                        <a:rPr lang="id-ID" sz="2400" dirty="0"/>
                        <a:t>(Y)</a:t>
                      </a:r>
                    </a:p>
                    <a:p>
                      <a:pPr algn="ctr"/>
                      <a:endParaRPr lang="id-ID" sz="2400" dirty="0"/>
                    </a:p>
                    <a:p>
                      <a:pPr algn="ctr"/>
                      <a:r>
                        <a:rPr lang="id-ID" sz="2400" dirty="0"/>
                        <a:t> 1.100</a:t>
                      </a:r>
                    </a:p>
                    <a:p>
                      <a:pPr algn="ctr"/>
                      <a:r>
                        <a:rPr lang="id-ID" sz="2400" dirty="0"/>
                        <a:t>1.150</a:t>
                      </a:r>
                    </a:p>
                    <a:p>
                      <a:pPr algn="ctr"/>
                      <a:r>
                        <a:rPr lang="id-ID" sz="2400" dirty="0"/>
                        <a:t>1.200</a:t>
                      </a:r>
                    </a:p>
                    <a:p>
                      <a:pPr algn="ctr"/>
                      <a:r>
                        <a:rPr lang="id-ID" sz="2400" dirty="0"/>
                        <a:t>1.300</a:t>
                      </a:r>
                    </a:p>
                    <a:p>
                      <a:pPr algn="ctr"/>
                      <a:r>
                        <a:rPr lang="id-ID" sz="2400" dirty="0"/>
                        <a:t>1.400</a:t>
                      </a:r>
                    </a:p>
                    <a:p>
                      <a:pPr algn="ctr"/>
                      <a:r>
                        <a:rPr lang="id-ID" sz="24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id-ID" sz="2400" dirty="0"/>
                        <a:t> </a:t>
                      </a:r>
                    </a:p>
                    <a:p>
                      <a:pPr algn="ctr"/>
                      <a:r>
                        <a:rPr lang="id-ID" sz="2400" dirty="0"/>
                        <a:t>(X)</a:t>
                      </a:r>
                    </a:p>
                    <a:p>
                      <a:pPr algn="ctr"/>
                      <a:endParaRPr lang="id-ID" sz="2400" dirty="0"/>
                    </a:p>
                    <a:p>
                      <a:pPr algn="ctr"/>
                      <a:r>
                        <a:rPr lang="en-US" sz="2400" dirty="0"/>
                        <a:t>-2</a:t>
                      </a:r>
                      <a:endParaRPr lang="id-ID" sz="2400" dirty="0"/>
                    </a:p>
                    <a:p>
                      <a:pPr algn="ctr"/>
                      <a:r>
                        <a:rPr lang="id-ID" sz="2400" dirty="0"/>
                        <a:t> </a:t>
                      </a:r>
                      <a:r>
                        <a:rPr lang="en-US" sz="2400" dirty="0"/>
                        <a:t>-1</a:t>
                      </a:r>
                    </a:p>
                    <a:p>
                      <a:pPr algn="ctr"/>
                      <a:r>
                        <a:rPr lang="en-US" sz="2400" dirty="0"/>
                        <a:t>1</a:t>
                      </a:r>
                    </a:p>
                    <a:p>
                      <a:pPr algn="ctr"/>
                      <a:r>
                        <a:rPr lang="en-US" sz="2400" dirty="0"/>
                        <a:t>2</a:t>
                      </a:r>
                    </a:p>
                    <a:p>
                      <a:pPr algn="ctr"/>
                      <a:r>
                        <a:rPr lang="en-US" sz="2400" dirty="0"/>
                        <a:t>3</a:t>
                      </a: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id-ID" sz="2400" dirty="0"/>
                    </a:p>
                    <a:p>
                      <a:pPr algn="ctr"/>
                      <a:r>
                        <a:rPr lang="id-ID" sz="2400" dirty="0"/>
                        <a:t>(XY)</a:t>
                      </a:r>
                    </a:p>
                    <a:p>
                      <a:pPr algn="ctr"/>
                      <a:endParaRPr lang="id-ID" sz="2400" dirty="0"/>
                    </a:p>
                    <a:p>
                      <a:pPr algn="ctr"/>
                      <a:r>
                        <a:rPr lang="en-US" sz="2400" dirty="0"/>
                        <a:t>-2.200</a:t>
                      </a:r>
                    </a:p>
                    <a:p>
                      <a:pPr algn="ctr"/>
                      <a:r>
                        <a:rPr lang="en-US" sz="2400" dirty="0"/>
                        <a:t>-1.150</a:t>
                      </a:r>
                    </a:p>
                    <a:p>
                      <a:pPr algn="ctr"/>
                      <a:r>
                        <a:rPr lang="en-US" sz="2400" dirty="0"/>
                        <a:t>1.200</a:t>
                      </a:r>
                    </a:p>
                    <a:p>
                      <a:pPr algn="ctr"/>
                      <a:r>
                        <a:rPr lang="en-US" sz="2400" dirty="0"/>
                        <a:t>2.600</a:t>
                      </a:r>
                    </a:p>
                    <a:p>
                      <a:pPr algn="ctr"/>
                      <a:r>
                        <a:rPr lang="en-US" sz="2400" dirty="0"/>
                        <a:t>4.200</a:t>
                      </a:r>
                      <a:endParaRPr lang="id-ID" sz="2400" dirty="0"/>
                    </a:p>
                    <a:p>
                      <a:pPr algn="l"/>
                      <a:r>
                        <a:rPr lang="id-ID" sz="2400" baseline="0" dirty="0"/>
                        <a:t>  </a:t>
                      </a:r>
                      <a:r>
                        <a:rPr lang="id-ID" sz="24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id-ID" sz="2400" dirty="0"/>
                    </a:p>
                    <a:p>
                      <a:pPr algn="ctr"/>
                      <a:r>
                        <a:rPr lang="id-ID" sz="2400" dirty="0"/>
                        <a:t>(X²)</a:t>
                      </a:r>
                      <a:endParaRPr lang="en-US" sz="2400" dirty="0"/>
                    </a:p>
                    <a:p>
                      <a:pPr algn="ctr"/>
                      <a:endParaRPr lang="en-US" sz="2400" dirty="0"/>
                    </a:p>
                    <a:p>
                      <a:pPr algn="ct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id-ID" sz="2400" dirty="0"/>
                    </a:p>
                    <a:p>
                      <a:pPr algn="ctr"/>
                      <a:r>
                        <a:rPr lang="id-ID" sz="2400" dirty="0"/>
                        <a:t>(MS)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2744">
                <a:tc>
                  <a:txBody>
                    <a:bodyPr/>
                    <a:lstStyle/>
                    <a:p>
                      <a:pPr algn="ctr"/>
                      <a:r>
                        <a:rPr lang="en-US" sz="2400"/>
                        <a:t>15</a:t>
                      </a:r>
                      <a:r>
                        <a:rPr lang="id-ID" sz="2400" dirty="0"/>
                        <a:t>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400" dirty="0"/>
                        <a:t>6</a:t>
                      </a:r>
                      <a:r>
                        <a:rPr lang="id-ID" sz="2400" dirty="0"/>
                        <a:t> </a:t>
                      </a:r>
                      <a:r>
                        <a:rPr lang="en-US" sz="2400" dirty="0"/>
                        <a:t>.150</a:t>
                      </a: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en-US" sz="2400" dirty="0"/>
                        <a:t>3</a:t>
                      </a: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r>
                        <a:rPr lang="en-US" sz="2400" dirty="0"/>
                        <a:t>4.650</a:t>
                      </a: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endParaRPr lang="id-ID" sz="24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6070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60649"/>
            <a:ext cx="8208912" cy="144015"/>
          </a:xfrm>
        </p:spPr>
        <p:txBody>
          <a:bodyPr>
            <a:normAutofit fontScale="90000"/>
          </a:bodyPr>
          <a:lstStyle/>
          <a:p>
            <a:pPr algn="just"/>
            <a:r>
              <a:rPr lang="id-ID" b="1" dirty="0">
                <a:solidFill>
                  <a:srgbClr val="00B0F0"/>
                </a:solidFill>
              </a:rPr>
              <a:t> </a:t>
            </a:r>
          </a:p>
        </p:txBody>
      </p:sp>
      <p:sp>
        <p:nvSpPr>
          <p:cNvPr id="3" name="Subtitle 2"/>
          <p:cNvSpPr>
            <a:spLocks noGrp="1"/>
          </p:cNvSpPr>
          <p:nvPr>
            <p:ph type="subTitle" idx="1"/>
          </p:nvPr>
        </p:nvSpPr>
        <p:spPr>
          <a:xfrm>
            <a:off x="539552" y="764704"/>
            <a:ext cx="8136904" cy="5760640"/>
          </a:xfrm>
        </p:spPr>
        <p:txBody>
          <a:bodyPr>
            <a:normAutofit/>
          </a:bodyPr>
          <a:lstStyle/>
          <a:p>
            <a:pPr marL="571500" indent="-571500" algn="just">
              <a:buAutoNum type="romanUcPeriod"/>
            </a:pPr>
            <a:r>
              <a:rPr lang="id-ID" dirty="0">
                <a:solidFill>
                  <a:schemeClr val="tx1"/>
                </a:solidFill>
              </a:rPr>
              <a:t>a = ∑Y/n  =&gt;</a:t>
            </a:r>
            <a:r>
              <a:rPr lang="en-US" dirty="0">
                <a:solidFill>
                  <a:schemeClr val="tx1"/>
                </a:solidFill>
              </a:rPr>
              <a:t> 6150 / 5 = 1.230</a:t>
            </a:r>
            <a:endParaRPr lang="id-ID" dirty="0">
              <a:solidFill>
                <a:schemeClr val="tx1"/>
              </a:solidFill>
            </a:endParaRPr>
          </a:p>
          <a:p>
            <a:pPr marL="571500" indent="-571500" algn="just">
              <a:buAutoNum type="romanUcPeriod"/>
            </a:pPr>
            <a:endParaRPr lang="id-ID" dirty="0">
              <a:solidFill>
                <a:schemeClr val="tx1"/>
              </a:solidFill>
            </a:endParaRPr>
          </a:p>
          <a:p>
            <a:pPr algn="just"/>
            <a:r>
              <a:rPr lang="id-ID" dirty="0">
                <a:solidFill>
                  <a:schemeClr val="tx1"/>
                </a:solidFill>
              </a:rPr>
              <a:t>II. b = ∑XY/∑X²  =&gt;</a:t>
            </a:r>
            <a:endParaRPr lang="en-US" dirty="0">
              <a:solidFill>
                <a:schemeClr val="tx1"/>
              </a:solidFill>
            </a:endParaRPr>
          </a:p>
          <a:p>
            <a:pPr algn="just"/>
            <a:r>
              <a:rPr lang="en-US" dirty="0">
                <a:solidFill>
                  <a:schemeClr val="tx1"/>
                </a:solidFill>
              </a:rPr>
              <a:t>750/</a:t>
            </a:r>
          </a:p>
          <a:p>
            <a:pPr algn="just"/>
            <a:endParaRPr lang="id-ID" dirty="0">
              <a:solidFill>
                <a:schemeClr val="tx1"/>
              </a:solidFill>
            </a:endParaRPr>
          </a:p>
        </p:txBody>
      </p:sp>
    </p:spTree>
    <p:extLst>
      <p:ext uri="{BB962C8B-B14F-4D97-AF65-F5344CB8AC3E}">
        <p14:creationId xmlns:p14="http://schemas.microsoft.com/office/powerpoint/2010/main" val="1969293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1344211"/>
          </a:xfrm>
        </p:spPr>
        <p:txBody>
          <a:bodyPr/>
          <a:lstStyle/>
          <a:p>
            <a:pPr algn="l"/>
            <a:r>
              <a:rPr lang="en-US" b="1" dirty="0"/>
              <a:t>ANGGARAN PENJUALAN</a:t>
            </a:r>
          </a:p>
        </p:txBody>
      </p:sp>
      <p:sp>
        <p:nvSpPr>
          <p:cNvPr id="3" name="Subtitle 2"/>
          <p:cNvSpPr>
            <a:spLocks noGrp="1"/>
          </p:cNvSpPr>
          <p:nvPr>
            <p:ph type="subTitle" idx="1"/>
          </p:nvPr>
        </p:nvSpPr>
        <p:spPr>
          <a:xfrm>
            <a:off x="500034" y="2204864"/>
            <a:ext cx="8143932" cy="4032448"/>
          </a:xfrm>
        </p:spPr>
        <p:txBody>
          <a:bodyPr>
            <a:normAutofit/>
          </a:bodyPr>
          <a:lstStyle/>
          <a:p>
            <a:pPr algn="just"/>
            <a:r>
              <a:rPr lang="id-ID" sz="2800" dirty="0">
                <a:solidFill>
                  <a:schemeClr val="tx1"/>
                </a:solidFill>
              </a:rPr>
              <a:t>        A</a:t>
            </a:r>
            <a:r>
              <a:rPr lang="en-US" sz="2800" dirty="0" err="1">
                <a:solidFill>
                  <a:schemeClr val="tx1"/>
                </a:solidFill>
              </a:rPr>
              <a:t>dalah</a:t>
            </a:r>
            <a:r>
              <a:rPr lang="id-ID" sz="2800" dirty="0">
                <a:solidFill>
                  <a:schemeClr val="tx1"/>
                </a:solidFill>
              </a:rPr>
              <a:t> Anggaran yang merencanakan secara lebih terperinci tentang penjualan perusahaan selama periode yang akan datang, yang didalamnya meliputi rencana tentang jenis (kualitas) barang yang akan dijual, jumlah (kuantitas) barang yang akan dijual, harga barang yang akan dijual, waktu penjualan dan tempat (daerah) penjualannya. </a:t>
            </a:r>
            <a:endParaRPr lang="en-US" sz="2800"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476673"/>
            <a:ext cx="8064896" cy="1368151"/>
          </a:xfrm>
        </p:spPr>
        <p:txBody>
          <a:bodyPr/>
          <a:lstStyle/>
          <a:p>
            <a:pPr algn="l"/>
            <a:r>
              <a:rPr lang="id-ID" b="1" dirty="0"/>
              <a:t>Fungsi Anggaran Penjualan</a:t>
            </a:r>
          </a:p>
        </p:txBody>
      </p:sp>
      <p:sp>
        <p:nvSpPr>
          <p:cNvPr id="3" name="Subtitle 2"/>
          <p:cNvSpPr>
            <a:spLocks noGrp="1"/>
          </p:cNvSpPr>
          <p:nvPr>
            <p:ph type="subTitle" idx="1"/>
          </p:nvPr>
        </p:nvSpPr>
        <p:spPr>
          <a:xfrm>
            <a:off x="539552" y="1916832"/>
            <a:ext cx="8136904" cy="4464496"/>
          </a:xfrm>
        </p:spPr>
        <p:txBody>
          <a:bodyPr>
            <a:normAutofit lnSpcReduction="10000"/>
          </a:bodyPr>
          <a:lstStyle/>
          <a:p>
            <a:pPr algn="just"/>
            <a:r>
              <a:rPr lang="id-ID" b="1" dirty="0">
                <a:solidFill>
                  <a:schemeClr val="tx1"/>
                </a:solidFill>
              </a:rPr>
              <a:t>Secara Umum :</a:t>
            </a:r>
          </a:p>
          <a:p>
            <a:pPr algn="just"/>
            <a:r>
              <a:rPr lang="id-ID" dirty="0">
                <a:solidFill>
                  <a:schemeClr val="tx1"/>
                </a:solidFill>
              </a:rPr>
              <a:t>    1. Sebagai pedoman kerja</a:t>
            </a:r>
          </a:p>
          <a:p>
            <a:pPr algn="just"/>
            <a:r>
              <a:rPr lang="id-ID" dirty="0">
                <a:solidFill>
                  <a:schemeClr val="tx1"/>
                </a:solidFill>
              </a:rPr>
              <a:t>    2. Sebagai alat pengkoordinasian kerja</a:t>
            </a:r>
          </a:p>
          <a:p>
            <a:pPr algn="just"/>
            <a:r>
              <a:rPr lang="id-ID" dirty="0">
                <a:solidFill>
                  <a:schemeClr val="tx1"/>
                </a:solidFill>
              </a:rPr>
              <a:t>    3. Sebagai alat pengawasan kerja</a:t>
            </a:r>
          </a:p>
          <a:p>
            <a:pPr algn="just"/>
            <a:endParaRPr lang="id-ID" dirty="0">
              <a:solidFill>
                <a:schemeClr val="tx1"/>
              </a:solidFill>
            </a:endParaRPr>
          </a:p>
          <a:p>
            <a:pPr algn="just"/>
            <a:r>
              <a:rPr lang="id-ID" b="1" dirty="0">
                <a:solidFill>
                  <a:schemeClr val="tx1"/>
                </a:solidFill>
              </a:rPr>
              <a:t>Secara Khusus :</a:t>
            </a:r>
          </a:p>
          <a:p>
            <a:pPr algn="just"/>
            <a:r>
              <a:rPr lang="id-ID" dirty="0">
                <a:solidFill>
                  <a:schemeClr val="tx1"/>
                </a:solidFill>
              </a:rPr>
              <a:t>    - Sebagai dasar penyusunan semua anggaran-</a:t>
            </a:r>
          </a:p>
          <a:p>
            <a:pPr algn="just"/>
            <a:r>
              <a:rPr lang="id-ID" dirty="0">
                <a:solidFill>
                  <a:schemeClr val="tx1"/>
                </a:solidFill>
              </a:rPr>
              <a:t>      anggaran perusahaan.</a:t>
            </a:r>
          </a:p>
        </p:txBody>
      </p:sp>
    </p:spTree>
    <p:extLst>
      <p:ext uri="{BB962C8B-B14F-4D97-AF65-F5344CB8AC3E}">
        <p14:creationId xmlns:p14="http://schemas.microsoft.com/office/powerpoint/2010/main" val="275215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1200195"/>
          </a:xfrm>
        </p:spPr>
        <p:txBody>
          <a:bodyPr>
            <a:normAutofit/>
          </a:bodyPr>
          <a:lstStyle/>
          <a:p>
            <a:pPr algn="l"/>
            <a:r>
              <a:rPr lang="en-US" b="1" dirty="0" err="1"/>
              <a:t>Konsep</a:t>
            </a:r>
            <a:r>
              <a:rPr lang="en-US" b="1" dirty="0"/>
              <a:t> </a:t>
            </a:r>
            <a:r>
              <a:rPr lang="en-US" b="1" dirty="0" err="1"/>
              <a:t>Anggaran</a:t>
            </a:r>
            <a:r>
              <a:rPr lang="en-US" b="1" dirty="0"/>
              <a:t> </a:t>
            </a:r>
            <a:r>
              <a:rPr lang="en-US" b="1" dirty="0" err="1"/>
              <a:t>Penjualan</a:t>
            </a:r>
            <a:endParaRPr lang="en-US" b="1" dirty="0"/>
          </a:p>
        </p:txBody>
      </p:sp>
      <p:sp>
        <p:nvSpPr>
          <p:cNvPr id="3" name="Subtitle 2"/>
          <p:cNvSpPr>
            <a:spLocks noGrp="1"/>
          </p:cNvSpPr>
          <p:nvPr>
            <p:ph type="subTitle" idx="1"/>
          </p:nvPr>
        </p:nvSpPr>
        <p:spPr>
          <a:xfrm>
            <a:off x="500034" y="1628800"/>
            <a:ext cx="8143932" cy="4824536"/>
          </a:xfrm>
        </p:spPr>
        <p:txBody>
          <a:bodyPr>
            <a:normAutofit/>
          </a:bodyPr>
          <a:lstStyle/>
          <a:p>
            <a:pPr algn="just"/>
            <a:r>
              <a:rPr lang="en-US" sz="2800" b="1" dirty="0">
                <a:solidFill>
                  <a:schemeClr val="tx1"/>
                </a:solidFill>
              </a:rPr>
              <a:t>Komponen2 </a:t>
            </a:r>
            <a:r>
              <a:rPr lang="en-US" sz="2800" b="1" dirty="0" err="1">
                <a:solidFill>
                  <a:schemeClr val="tx1"/>
                </a:solidFill>
              </a:rPr>
              <a:t>Pokok</a:t>
            </a:r>
            <a:r>
              <a:rPr lang="en-US" sz="2800" b="1" dirty="0">
                <a:solidFill>
                  <a:schemeClr val="tx1"/>
                </a:solidFill>
              </a:rPr>
              <a:t> </a:t>
            </a:r>
            <a:r>
              <a:rPr lang="en-US" sz="2800" b="1" dirty="0" err="1">
                <a:solidFill>
                  <a:schemeClr val="tx1"/>
                </a:solidFill>
              </a:rPr>
              <a:t>Konsep</a:t>
            </a:r>
            <a:r>
              <a:rPr lang="en-US" sz="2800" b="1" dirty="0">
                <a:solidFill>
                  <a:schemeClr val="tx1"/>
                </a:solidFill>
              </a:rPr>
              <a:t> </a:t>
            </a:r>
            <a:r>
              <a:rPr lang="en-US" sz="2800" b="1" dirty="0" err="1">
                <a:solidFill>
                  <a:schemeClr val="tx1"/>
                </a:solidFill>
              </a:rPr>
              <a:t>Anggaran</a:t>
            </a:r>
            <a:r>
              <a:rPr lang="en-US" sz="2800" b="1" dirty="0">
                <a:solidFill>
                  <a:schemeClr val="tx1"/>
                </a:solidFill>
              </a:rPr>
              <a:t> </a:t>
            </a:r>
            <a:r>
              <a:rPr lang="en-US" sz="2800" b="1" dirty="0" err="1">
                <a:solidFill>
                  <a:schemeClr val="tx1"/>
                </a:solidFill>
              </a:rPr>
              <a:t>Penjualan</a:t>
            </a:r>
            <a:endParaRPr lang="en-US" sz="2800" b="1" dirty="0">
              <a:solidFill>
                <a:schemeClr val="tx1"/>
              </a:solidFill>
            </a:endParaRPr>
          </a:p>
          <a:p>
            <a:pPr algn="just"/>
            <a:endParaRPr lang="en-US" sz="1200" dirty="0">
              <a:solidFill>
                <a:schemeClr val="tx1"/>
              </a:solidFill>
            </a:endParaRPr>
          </a:p>
          <a:p>
            <a:pPr marL="457200" indent="-457200" algn="just">
              <a:buAutoNum type="arabicPeriod"/>
            </a:pPr>
            <a:r>
              <a:rPr lang="en-US" sz="2400" dirty="0" err="1">
                <a:solidFill>
                  <a:schemeClr val="tx1"/>
                </a:solidFill>
              </a:rPr>
              <a:t>Dasar-dasar</a:t>
            </a:r>
            <a:r>
              <a:rPr lang="en-US" sz="2400" dirty="0">
                <a:solidFill>
                  <a:schemeClr val="tx1"/>
                </a:solidFill>
              </a:rPr>
              <a:t> </a:t>
            </a:r>
            <a:r>
              <a:rPr lang="en-US" sz="2400" dirty="0" err="1">
                <a:solidFill>
                  <a:schemeClr val="tx1"/>
                </a:solidFill>
              </a:rPr>
              <a:t>Penyususnan</a:t>
            </a:r>
            <a:r>
              <a:rPr lang="en-US" sz="2400" dirty="0">
                <a:solidFill>
                  <a:schemeClr val="tx1"/>
                </a:solidFill>
              </a:rPr>
              <a:t> </a:t>
            </a:r>
            <a:r>
              <a:rPr lang="en-US" sz="2400" dirty="0" err="1">
                <a:solidFill>
                  <a:schemeClr val="tx1"/>
                </a:solidFill>
              </a:rPr>
              <a:t>Anggaran</a:t>
            </a:r>
            <a:endParaRPr lang="en-US" sz="2400" dirty="0">
              <a:solidFill>
                <a:schemeClr val="tx1"/>
              </a:solidFill>
            </a:endParaRPr>
          </a:p>
          <a:p>
            <a:pPr marL="457200" indent="-457200" algn="just"/>
            <a:r>
              <a:rPr lang="en-US" sz="2400" dirty="0">
                <a:solidFill>
                  <a:schemeClr val="tx1"/>
                </a:solidFill>
              </a:rPr>
              <a:t>       a. </a:t>
            </a:r>
            <a:r>
              <a:rPr lang="en-US" sz="2400" dirty="0" err="1">
                <a:solidFill>
                  <a:schemeClr val="tx1"/>
                </a:solidFill>
              </a:rPr>
              <a:t>Menyusun</a:t>
            </a:r>
            <a:r>
              <a:rPr lang="en-US" sz="2400" dirty="0">
                <a:solidFill>
                  <a:schemeClr val="tx1"/>
                </a:solidFill>
              </a:rPr>
              <a:t> </a:t>
            </a:r>
            <a:r>
              <a:rPr lang="en-US" sz="2400" dirty="0" err="1">
                <a:solidFill>
                  <a:schemeClr val="tx1"/>
                </a:solidFill>
              </a:rPr>
              <a:t>tujuan</a:t>
            </a:r>
            <a:r>
              <a:rPr lang="en-US" sz="2400" dirty="0">
                <a:solidFill>
                  <a:schemeClr val="tx1"/>
                </a:solidFill>
              </a:rPr>
              <a:t> </a:t>
            </a:r>
            <a:r>
              <a:rPr lang="en-US" sz="2400" dirty="0" err="1">
                <a:solidFill>
                  <a:schemeClr val="tx1"/>
                </a:solidFill>
              </a:rPr>
              <a:t>perusahaan</a:t>
            </a:r>
            <a:endParaRPr lang="en-US" sz="2400" dirty="0">
              <a:solidFill>
                <a:schemeClr val="tx1"/>
              </a:solidFill>
            </a:endParaRPr>
          </a:p>
          <a:p>
            <a:pPr marL="457200" indent="-457200" algn="just"/>
            <a:r>
              <a:rPr lang="en-US" sz="2400" dirty="0">
                <a:solidFill>
                  <a:schemeClr val="tx1"/>
                </a:solidFill>
              </a:rPr>
              <a:t>       b. </a:t>
            </a:r>
            <a:r>
              <a:rPr lang="en-US" sz="2400" dirty="0" err="1">
                <a:solidFill>
                  <a:schemeClr val="tx1"/>
                </a:solidFill>
              </a:rPr>
              <a:t>Menyusun</a:t>
            </a:r>
            <a:r>
              <a:rPr lang="en-US" sz="2400" dirty="0">
                <a:solidFill>
                  <a:schemeClr val="tx1"/>
                </a:solidFill>
              </a:rPr>
              <a:t> </a:t>
            </a:r>
            <a:r>
              <a:rPr lang="en-US" sz="2400" dirty="0" err="1">
                <a:solidFill>
                  <a:schemeClr val="tx1"/>
                </a:solidFill>
              </a:rPr>
              <a:t>strategi</a:t>
            </a:r>
            <a:r>
              <a:rPr lang="en-US" sz="2400" dirty="0">
                <a:solidFill>
                  <a:schemeClr val="tx1"/>
                </a:solidFill>
              </a:rPr>
              <a:t> </a:t>
            </a:r>
            <a:r>
              <a:rPr lang="en-US" sz="2400" dirty="0" err="1">
                <a:solidFill>
                  <a:schemeClr val="tx1"/>
                </a:solidFill>
              </a:rPr>
              <a:t>perusahaan</a:t>
            </a:r>
            <a:endParaRPr lang="en-US" sz="2400" dirty="0">
              <a:solidFill>
                <a:schemeClr val="tx1"/>
              </a:solidFill>
            </a:endParaRPr>
          </a:p>
          <a:p>
            <a:pPr marL="457200" indent="-457200" algn="just"/>
            <a:r>
              <a:rPr lang="en-US" sz="2400" dirty="0">
                <a:solidFill>
                  <a:schemeClr val="tx1"/>
                </a:solidFill>
              </a:rPr>
              <a:t>       c. </a:t>
            </a:r>
            <a:r>
              <a:rPr lang="en-US" sz="2400" dirty="0" err="1">
                <a:solidFill>
                  <a:schemeClr val="tx1"/>
                </a:solidFill>
              </a:rPr>
              <a:t>Menyusun</a:t>
            </a:r>
            <a:r>
              <a:rPr lang="en-US" sz="2400" dirty="0">
                <a:solidFill>
                  <a:schemeClr val="tx1"/>
                </a:solidFill>
              </a:rPr>
              <a:t> forecast </a:t>
            </a:r>
            <a:r>
              <a:rPr lang="en-US" sz="2400" dirty="0" err="1">
                <a:solidFill>
                  <a:schemeClr val="tx1"/>
                </a:solidFill>
              </a:rPr>
              <a:t>penjualan</a:t>
            </a:r>
            <a:endParaRPr lang="en-US" sz="2400" dirty="0">
              <a:solidFill>
                <a:schemeClr val="tx1"/>
              </a:solidFill>
            </a:endParaRPr>
          </a:p>
          <a:p>
            <a:pPr marL="457200" indent="-457200" algn="just"/>
            <a:endParaRPr lang="en-US" sz="1200" dirty="0">
              <a:solidFill>
                <a:schemeClr val="tx1"/>
              </a:solidFill>
            </a:endParaRPr>
          </a:p>
          <a:p>
            <a:pPr marL="457200" indent="-457200" algn="just"/>
            <a:r>
              <a:rPr lang="en-US" sz="2400" dirty="0">
                <a:solidFill>
                  <a:schemeClr val="tx1"/>
                </a:solidFill>
              </a:rPr>
              <a:t>2.   </a:t>
            </a:r>
            <a:r>
              <a:rPr lang="en-US" sz="2400" dirty="0" err="1">
                <a:solidFill>
                  <a:schemeClr val="tx1"/>
                </a:solidFill>
              </a:rPr>
              <a:t>Menyusun</a:t>
            </a:r>
            <a:r>
              <a:rPr lang="en-US" sz="2400" dirty="0">
                <a:solidFill>
                  <a:schemeClr val="tx1"/>
                </a:solidFill>
              </a:rPr>
              <a:t> </a:t>
            </a:r>
            <a:r>
              <a:rPr lang="en-US" sz="2400" dirty="0" err="1">
                <a:solidFill>
                  <a:schemeClr val="tx1"/>
                </a:solidFill>
              </a:rPr>
              <a:t>Anggaran</a:t>
            </a:r>
            <a:r>
              <a:rPr lang="en-US" sz="2400" dirty="0">
                <a:solidFill>
                  <a:schemeClr val="tx1"/>
                </a:solidFill>
              </a:rPr>
              <a:t> </a:t>
            </a:r>
            <a:r>
              <a:rPr lang="en-US" sz="2400" dirty="0" err="1">
                <a:solidFill>
                  <a:schemeClr val="tx1"/>
                </a:solidFill>
              </a:rPr>
              <a:t>Penjualan</a:t>
            </a:r>
            <a:endParaRPr lang="en-US" sz="2400" dirty="0">
              <a:solidFill>
                <a:schemeClr val="tx1"/>
              </a:solidFill>
            </a:endParaRPr>
          </a:p>
          <a:p>
            <a:pPr marL="457200" indent="-457200" algn="just"/>
            <a:r>
              <a:rPr lang="en-US" sz="2400" dirty="0">
                <a:solidFill>
                  <a:schemeClr val="tx1"/>
                </a:solidFill>
              </a:rPr>
              <a:t>       a. </a:t>
            </a:r>
            <a:r>
              <a:rPr lang="en-US" sz="2400" dirty="0" err="1">
                <a:solidFill>
                  <a:schemeClr val="tx1"/>
                </a:solidFill>
              </a:rPr>
              <a:t>Anggaran</a:t>
            </a:r>
            <a:r>
              <a:rPr lang="en-US" sz="2400" dirty="0">
                <a:solidFill>
                  <a:schemeClr val="tx1"/>
                </a:solidFill>
              </a:rPr>
              <a:t> </a:t>
            </a:r>
            <a:r>
              <a:rPr lang="en-US" sz="2400" dirty="0" err="1">
                <a:solidFill>
                  <a:schemeClr val="tx1"/>
                </a:solidFill>
              </a:rPr>
              <a:t>promosi</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advertensi</a:t>
            </a:r>
            <a:endParaRPr lang="en-US" sz="2400" dirty="0">
              <a:solidFill>
                <a:schemeClr val="tx1"/>
              </a:solidFill>
            </a:endParaRPr>
          </a:p>
          <a:p>
            <a:pPr marL="457200" indent="-457200" algn="just"/>
            <a:r>
              <a:rPr lang="en-US" sz="2400" dirty="0">
                <a:solidFill>
                  <a:schemeClr val="tx1"/>
                </a:solidFill>
              </a:rPr>
              <a:t>       b. </a:t>
            </a:r>
            <a:r>
              <a:rPr lang="en-US" sz="2400" dirty="0" err="1">
                <a:solidFill>
                  <a:schemeClr val="tx1"/>
                </a:solidFill>
              </a:rPr>
              <a:t>Anggaran</a:t>
            </a:r>
            <a:r>
              <a:rPr lang="en-US" sz="2400" dirty="0">
                <a:solidFill>
                  <a:schemeClr val="tx1"/>
                </a:solidFill>
              </a:rPr>
              <a:t> </a:t>
            </a:r>
            <a:r>
              <a:rPr lang="en-US" sz="2400" dirty="0" err="1">
                <a:solidFill>
                  <a:schemeClr val="tx1"/>
                </a:solidFill>
              </a:rPr>
              <a:t>biaya-biaya</a:t>
            </a:r>
            <a:r>
              <a:rPr lang="en-US" sz="2400" dirty="0">
                <a:solidFill>
                  <a:schemeClr val="tx1"/>
                </a:solidFill>
              </a:rPr>
              <a:t> </a:t>
            </a:r>
            <a:r>
              <a:rPr lang="en-US" sz="2400" dirty="0" err="1">
                <a:solidFill>
                  <a:schemeClr val="tx1"/>
                </a:solidFill>
              </a:rPr>
              <a:t>penjualan</a:t>
            </a:r>
            <a:endParaRPr lang="en-US" sz="2400" dirty="0">
              <a:solidFill>
                <a:schemeClr val="tx1"/>
              </a:solidFill>
            </a:endParaRPr>
          </a:p>
          <a:p>
            <a:pPr marL="457200" indent="-457200" algn="just"/>
            <a:r>
              <a:rPr lang="en-US" sz="2400" dirty="0">
                <a:solidFill>
                  <a:schemeClr val="tx1"/>
                </a:solidFill>
              </a:rPr>
              <a:t>       c. </a:t>
            </a:r>
            <a:r>
              <a:rPr lang="en-US" sz="2400" dirty="0" err="1">
                <a:solidFill>
                  <a:schemeClr val="tx1"/>
                </a:solidFill>
              </a:rPr>
              <a:t>Rencana</a:t>
            </a:r>
            <a:r>
              <a:rPr lang="en-US" sz="2400" dirty="0">
                <a:solidFill>
                  <a:schemeClr val="tx1"/>
                </a:solidFill>
              </a:rPr>
              <a:t> </a:t>
            </a:r>
            <a:r>
              <a:rPr lang="en-US" sz="2400" dirty="0" err="1">
                <a:solidFill>
                  <a:schemeClr val="tx1"/>
                </a:solidFill>
              </a:rPr>
              <a:t>pemasaran</a:t>
            </a:r>
            <a:endParaRPr lang="en-US" sz="240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1488227"/>
          </a:xfrm>
        </p:spPr>
        <p:txBody>
          <a:bodyPr>
            <a:noAutofit/>
          </a:bodyPr>
          <a:lstStyle/>
          <a:p>
            <a:pPr algn="l"/>
            <a:r>
              <a:rPr lang="en-US" sz="3600" b="1" dirty="0"/>
              <a:t>Faktor2 </a:t>
            </a:r>
            <a:r>
              <a:rPr lang="en-US" sz="3600" b="1" dirty="0" err="1"/>
              <a:t>yg</a:t>
            </a:r>
            <a:r>
              <a:rPr lang="en-US" sz="3600" b="1" dirty="0"/>
              <a:t> </a:t>
            </a:r>
            <a:r>
              <a:rPr lang="en-US" sz="3600" b="1" dirty="0" err="1"/>
              <a:t>dipertimbangkan</a:t>
            </a:r>
            <a:r>
              <a:rPr lang="en-US" sz="3600" b="1" dirty="0"/>
              <a:t> </a:t>
            </a:r>
            <a:r>
              <a:rPr lang="en-US" sz="3600" b="1" dirty="0" err="1"/>
              <a:t>dalam</a:t>
            </a:r>
            <a:r>
              <a:rPr lang="en-US" sz="3600" b="1" dirty="0"/>
              <a:t> </a:t>
            </a:r>
            <a:r>
              <a:rPr lang="en-US" sz="3600" b="1" dirty="0" err="1"/>
              <a:t>menyusun</a:t>
            </a:r>
            <a:r>
              <a:rPr lang="en-US" sz="3600" b="1" dirty="0"/>
              <a:t> </a:t>
            </a:r>
            <a:r>
              <a:rPr lang="en-US" sz="3600" b="1" dirty="0" err="1"/>
              <a:t>Anggaran</a:t>
            </a:r>
            <a:r>
              <a:rPr lang="en-US" sz="3600" b="1" dirty="0"/>
              <a:t> </a:t>
            </a:r>
            <a:r>
              <a:rPr lang="en-US" sz="3600" b="1" dirty="0" err="1"/>
              <a:t>Penjualan</a:t>
            </a:r>
            <a:endParaRPr lang="en-US" sz="3600" b="1" dirty="0"/>
          </a:p>
        </p:txBody>
      </p:sp>
      <p:sp>
        <p:nvSpPr>
          <p:cNvPr id="3" name="Subtitle 2"/>
          <p:cNvSpPr>
            <a:spLocks noGrp="1"/>
          </p:cNvSpPr>
          <p:nvPr>
            <p:ph type="subTitle" idx="1"/>
          </p:nvPr>
        </p:nvSpPr>
        <p:spPr>
          <a:xfrm>
            <a:off x="500034" y="2132856"/>
            <a:ext cx="8143932" cy="4536504"/>
          </a:xfrm>
        </p:spPr>
        <p:txBody>
          <a:bodyPr>
            <a:normAutofit lnSpcReduction="10000"/>
          </a:bodyPr>
          <a:lstStyle/>
          <a:p>
            <a:pPr marL="457200" indent="-457200" algn="just">
              <a:buAutoNum type="arabicPeriod"/>
            </a:pPr>
            <a:r>
              <a:rPr lang="en-US" sz="2400" b="1" dirty="0" err="1">
                <a:solidFill>
                  <a:schemeClr val="tx1"/>
                </a:solidFill>
              </a:rPr>
              <a:t>Karakteristik</a:t>
            </a:r>
            <a:r>
              <a:rPr lang="en-US" sz="2400" b="1" dirty="0">
                <a:solidFill>
                  <a:schemeClr val="tx1"/>
                </a:solidFill>
              </a:rPr>
              <a:t> </a:t>
            </a:r>
            <a:r>
              <a:rPr lang="en-US" sz="2400" b="1" dirty="0" err="1">
                <a:solidFill>
                  <a:schemeClr val="tx1"/>
                </a:solidFill>
              </a:rPr>
              <a:t>pasar</a:t>
            </a:r>
            <a:r>
              <a:rPr lang="en-US" sz="2400" b="1" dirty="0">
                <a:solidFill>
                  <a:schemeClr val="tx1"/>
                </a:solidFill>
              </a:rPr>
              <a:t> yang </a:t>
            </a:r>
            <a:r>
              <a:rPr lang="en-US" sz="2400" b="1" dirty="0" err="1">
                <a:solidFill>
                  <a:schemeClr val="tx1"/>
                </a:solidFill>
              </a:rPr>
              <a:t>dihadapi</a:t>
            </a:r>
            <a:r>
              <a:rPr lang="en-US" sz="2400" b="1" dirty="0">
                <a:solidFill>
                  <a:schemeClr val="tx1"/>
                </a:solidFill>
              </a:rPr>
              <a:t> </a:t>
            </a:r>
            <a:r>
              <a:rPr lang="en-US" sz="2400" b="1" dirty="0" err="1">
                <a:solidFill>
                  <a:schemeClr val="tx1"/>
                </a:solidFill>
              </a:rPr>
              <a:t>perusahaan</a:t>
            </a:r>
            <a:r>
              <a:rPr lang="en-US" sz="2400" b="1" dirty="0">
                <a:solidFill>
                  <a:schemeClr val="tx1"/>
                </a:solidFill>
              </a:rPr>
              <a:t> </a:t>
            </a:r>
          </a:p>
          <a:p>
            <a:pPr marL="457200" indent="-457200" algn="just"/>
            <a:r>
              <a:rPr lang="en-US" sz="2400" dirty="0">
                <a:solidFill>
                  <a:schemeClr val="tx1"/>
                </a:solidFill>
              </a:rPr>
              <a:t>       a. </a:t>
            </a:r>
            <a:r>
              <a:rPr lang="en-US" sz="2400" dirty="0" err="1">
                <a:solidFill>
                  <a:schemeClr val="tx1"/>
                </a:solidFill>
              </a:rPr>
              <a:t>Luas</a:t>
            </a:r>
            <a:r>
              <a:rPr lang="en-US" sz="2400" dirty="0">
                <a:solidFill>
                  <a:schemeClr val="tx1"/>
                </a:solidFill>
              </a:rPr>
              <a:t> </a:t>
            </a:r>
            <a:r>
              <a:rPr lang="en-US" sz="2400" dirty="0" err="1">
                <a:solidFill>
                  <a:schemeClr val="tx1"/>
                </a:solidFill>
              </a:rPr>
              <a:t>pasar</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Bersifat</a:t>
            </a:r>
            <a:r>
              <a:rPr lang="en-US" sz="2400" dirty="0">
                <a:solidFill>
                  <a:schemeClr val="tx1"/>
                </a:solidFill>
              </a:rPr>
              <a:t> </a:t>
            </a:r>
            <a:r>
              <a:rPr lang="en-US" sz="2400" dirty="0" err="1">
                <a:solidFill>
                  <a:schemeClr val="tx1"/>
                </a:solidFill>
              </a:rPr>
              <a:t>lokal</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Bersifat</a:t>
            </a:r>
            <a:r>
              <a:rPr lang="en-US" sz="2400" dirty="0">
                <a:solidFill>
                  <a:schemeClr val="tx1"/>
                </a:solidFill>
              </a:rPr>
              <a:t> regional</a:t>
            </a:r>
          </a:p>
          <a:p>
            <a:pPr marL="457200" indent="-457200" algn="just"/>
            <a:r>
              <a:rPr lang="en-US" sz="2400" dirty="0">
                <a:solidFill>
                  <a:schemeClr val="tx1"/>
                </a:solidFill>
              </a:rPr>
              <a:t>            - </a:t>
            </a:r>
            <a:r>
              <a:rPr lang="en-US" sz="2400" dirty="0" err="1">
                <a:solidFill>
                  <a:schemeClr val="tx1"/>
                </a:solidFill>
              </a:rPr>
              <a:t>Bersifat</a:t>
            </a:r>
            <a:r>
              <a:rPr lang="en-US" sz="2400" dirty="0">
                <a:solidFill>
                  <a:schemeClr val="tx1"/>
                </a:solidFill>
              </a:rPr>
              <a:t> </a:t>
            </a:r>
            <a:r>
              <a:rPr lang="en-US" sz="2400" dirty="0" err="1">
                <a:solidFill>
                  <a:schemeClr val="tx1"/>
                </a:solidFill>
              </a:rPr>
              <a:t>nasional</a:t>
            </a:r>
            <a:endParaRPr lang="en-US" sz="2400" dirty="0">
              <a:solidFill>
                <a:schemeClr val="tx1"/>
              </a:solidFill>
            </a:endParaRPr>
          </a:p>
          <a:p>
            <a:pPr marL="457200" indent="-457200" algn="just"/>
            <a:r>
              <a:rPr lang="en-US" sz="2400" dirty="0">
                <a:solidFill>
                  <a:schemeClr val="tx1"/>
                </a:solidFill>
              </a:rPr>
              <a:t>      b. </a:t>
            </a:r>
            <a:r>
              <a:rPr lang="en-US" sz="2400" dirty="0" err="1">
                <a:solidFill>
                  <a:schemeClr val="tx1"/>
                </a:solidFill>
              </a:rPr>
              <a:t>Keadaan</a:t>
            </a:r>
            <a:r>
              <a:rPr lang="en-US" sz="2400" dirty="0">
                <a:solidFill>
                  <a:schemeClr val="tx1"/>
                </a:solidFill>
              </a:rPr>
              <a:t> </a:t>
            </a:r>
            <a:r>
              <a:rPr lang="en-US" sz="2400" dirty="0" err="1">
                <a:solidFill>
                  <a:schemeClr val="tx1"/>
                </a:solidFill>
              </a:rPr>
              <a:t>persaingan</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Bersifat</a:t>
            </a:r>
            <a:r>
              <a:rPr lang="en-US" sz="2400" dirty="0">
                <a:solidFill>
                  <a:schemeClr val="tx1"/>
                </a:solidFill>
              </a:rPr>
              <a:t> </a:t>
            </a:r>
            <a:r>
              <a:rPr lang="en-US" sz="2400" dirty="0" err="1">
                <a:solidFill>
                  <a:schemeClr val="tx1"/>
                </a:solidFill>
              </a:rPr>
              <a:t>monopoli</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Bersifat</a:t>
            </a:r>
            <a:r>
              <a:rPr lang="en-US" sz="2400" dirty="0">
                <a:solidFill>
                  <a:schemeClr val="tx1"/>
                </a:solidFill>
              </a:rPr>
              <a:t> </a:t>
            </a:r>
            <a:r>
              <a:rPr lang="en-US" sz="2400" dirty="0" err="1">
                <a:solidFill>
                  <a:schemeClr val="tx1"/>
                </a:solidFill>
              </a:rPr>
              <a:t>persaingan</a:t>
            </a:r>
            <a:r>
              <a:rPr lang="en-US" sz="2400" dirty="0">
                <a:solidFill>
                  <a:schemeClr val="tx1"/>
                </a:solidFill>
              </a:rPr>
              <a:t> </a:t>
            </a:r>
            <a:r>
              <a:rPr lang="en-US" sz="2400" dirty="0" err="1">
                <a:solidFill>
                  <a:schemeClr val="tx1"/>
                </a:solidFill>
              </a:rPr>
              <a:t>bebas</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Bersifat</a:t>
            </a:r>
            <a:r>
              <a:rPr lang="en-US" sz="2400" dirty="0">
                <a:solidFill>
                  <a:schemeClr val="tx1"/>
                </a:solidFill>
              </a:rPr>
              <a:t> </a:t>
            </a:r>
            <a:r>
              <a:rPr lang="en-US" sz="2400" dirty="0" err="1">
                <a:solidFill>
                  <a:schemeClr val="tx1"/>
                </a:solidFill>
              </a:rPr>
              <a:t>persaingan</a:t>
            </a:r>
            <a:r>
              <a:rPr lang="en-US" sz="2400" dirty="0">
                <a:solidFill>
                  <a:schemeClr val="tx1"/>
                </a:solidFill>
              </a:rPr>
              <a:t> </a:t>
            </a:r>
            <a:r>
              <a:rPr lang="en-US" sz="2400" dirty="0" err="1">
                <a:solidFill>
                  <a:schemeClr val="tx1"/>
                </a:solidFill>
              </a:rPr>
              <a:t>monopolistis</a:t>
            </a:r>
            <a:endParaRPr lang="en-US" sz="2400" dirty="0">
              <a:solidFill>
                <a:schemeClr val="tx1"/>
              </a:solidFill>
            </a:endParaRPr>
          </a:p>
          <a:p>
            <a:pPr marL="457200" indent="-457200" algn="just"/>
            <a:r>
              <a:rPr lang="en-US" sz="2400" dirty="0">
                <a:solidFill>
                  <a:schemeClr val="tx1"/>
                </a:solidFill>
              </a:rPr>
              <a:t>      c. </a:t>
            </a:r>
            <a:r>
              <a:rPr lang="en-US" sz="2400" dirty="0" err="1">
                <a:solidFill>
                  <a:schemeClr val="tx1"/>
                </a:solidFill>
              </a:rPr>
              <a:t>Kemampuan</a:t>
            </a:r>
            <a:r>
              <a:rPr lang="en-US" sz="2400" dirty="0">
                <a:solidFill>
                  <a:schemeClr val="tx1"/>
                </a:solidFill>
              </a:rPr>
              <a:t> </a:t>
            </a:r>
            <a:r>
              <a:rPr lang="en-US" sz="2400" dirty="0" err="1">
                <a:solidFill>
                  <a:schemeClr val="tx1"/>
                </a:solidFill>
              </a:rPr>
              <a:t>pasar</a:t>
            </a:r>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menyerap</a:t>
            </a:r>
            <a:r>
              <a:rPr lang="en-US" sz="2400" dirty="0">
                <a:solidFill>
                  <a:schemeClr val="tx1"/>
                </a:solidFill>
              </a:rPr>
              <a:t> </a:t>
            </a:r>
            <a:r>
              <a:rPr lang="en-US" sz="2400" dirty="0" err="1">
                <a:solidFill>
                  <a:schemeClr val="tx1"/>
                </a:solidFill>
              </a:rPr>
              <a:t>barang</a:t>
            </a:r>
            <a:r>
              <a:rPr lang="en-US" sz="2400" dirty="0">
                <a:solidFill>
                  <a:schemeClr val="tx1"/>
                </a:solidFill>
              </a:rPr>
              <a:t>.</a:t>
            </a:r>
          </a:p>
          <a:p>
            <a:pPr marL="457200" indent="-457200" algn="just"/>
            <a:r>
              <a:rPr lang="en-US" sz="2400" dirty="0">
                <a:solidFill>
                  <a:schemeClr val="tx1"/>
                </a:solidFill>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48067"/>
          </a:xfrm>
        </p:spPr>
        <p:txBody>
          <a:bodyPr>
            <a:noAutofit/>
          </a:bodyPr>
          <a:lstStyle/>
          <a:p>
            <a:pPr algn="l"/>
            <a:endParaRPr lang="en-US" sz="3600" b="1" dirty="0"/>
          </a:p>
        </p:txBody>
      </p:sp>
      <p:sp>
        <p:nvSpPr>
          <p:cNvPr id="3" name="Subtitle 2"/>
          <p:cNvSpPr>
            <a:spLocks noGrp="1"/>
          </p:cNvSpPr>
          <p:nvPr>
            <p:ph type="subTitle" idx="1"/>
          </p:nvPr>
        </p:nvSpPr>
        <p:spPr>
          <a:xfrm>
            <a:off x="395536" y="1412776"/>
            <a:ext cx="8352928" cy="5016620"/>
          </a:xfrm>
        </p:spPr>
        <p:txBody>
          <a:bodyPr>
            <a:normAutofit/>
          </a:bodyPr>
          <a:lstStyle/>
          <a:p>
            <a:pPr algn="just"/>
            <a:r>
              <a:rPr lang="id-ID" sz="2400" dirty="0">
                <a:solidFill>
                  <a:schemeClr val="tx1"/>
                </a:solidFill>
              </a:rPr>
              <a:t>     </a:t>
            </a:r>
            <a:r>
              <a:rPr lang="en-US" sz="2400" dirty="0">
                <a:solidFill>
                  <a:schemeClr val="tx1"/>
                </a:solidFill>
              </a:rPr>
              <a:t>d. </a:t>
            </a:r>
            <a:r>
              <a:rPr lang="en-US" sz="2400" dirty="0" err="1">
                <a:solidFill>
                  <a:schemeClr val="tx1"/>
                </a:solidFill>
              </a:rPr>
              <a:t>Keadaan</a:t>
            </a:r>
            <a:r>
              <a:rPr lang="en-US" sz="2400" dirty="0">
                <a:solidFill>
                  <a:schemeClr val="tx1"/>
                </a:solidFill>
              </a:rPr>
              <a:t>/</a:t>
            </a:r>
            <a:r>
              <a:rPr lang="en-US" sz="2400" dirty="0" err="1">
                <a:solidFill>
                  <a:schemeClr val="tx1"/>
                </a:solidFill>
              </a:rPr>
              <a:t>sifat</a:t>
            </a:r>
            <a:r>
              <a:rPr lang="en-US" sz="2400" dirty="0">
                <a:solidFill>
                  <a:schemeClr val="tx1"/>
                </a:solidFill>
              </a:rPr>
              <a:t> </a:t>
            </a:r>
            <a:r>
              <a:rPr lang="en-US" sz="2400" dirty="0" err="1">
                <a:solidFill>
                  <a:schemeClr val="tx1"/>
                </a:solidFill>
              </a:rPr>
              <a:t>konsumen</a:t>
            </a:r>
            <a:r>
              <a:rPr lang="en-US" sz="2400" dirty="0">
                <a:solidFill>
                  <a:schemeClr val="tx1"/>
                </a:solidFill>
              </a:rPr>
              <a:t>, </a:t>
            </a:r>
            <a:r>
              <a:rPr lang="en-US" sz="2400" dirty="0" err="1">
                <a:solidFill>
                  <a:schemeClr val="tx1"/>
                </a:solidFill>
              </a:rPr>
              <a:t>apakah</a:t>
            </a:r>
            <a:r>
              <a:rPr lang="en-US" sz="2400" dirty="0">
                <a:solidFill>
                  <a:schemeClr val="tx1"/>
                </a:solidFill>
              </a:rPr>
              <a:t> </a:t>
            </a:r>
            <a:r>
              <a:rPr lang="en-US" sz="2400" dirty="0" err="1">
                <a:solidFill>
                  <a:schemeClr val="tx1"/>
                </a:solidFill>
              </a:rPr>
              <a:t>konsumennya</a:t>
            </a:r>
            <a:endParaRPr lang="id-ID" sz="2400" dirty="0">
              <a:solidFill>
                <a:schemeClr val="tx1"/>
              </a:solidFill>
            </a:endParaRPr>
          </a:p>
          <a:p>
            <a:pPr algn="just"/>
            <a:r>
              <a:rPr lang="id-ID" sz="2400" dirty="0">
                <a:solidFill>
                  <a:schemeClr val="tx1"/>
                </a:solidFill>
              </a:rPr>
              <a:t>        </a:t>
            </a:r>
            <a:r>
              <a:rPr lang="en-US" sz="2400" dirty="0">
                <a:solidFill>
                  <a:schemeClr val="tx1"/>
                </a:solidFill>
              </a:rPr>
              <a:t> </a:t>
            </a:r>
            <a:r>
              <a:rPr lang="en-US" sz="2400" dirty="0" err="1">
                <a:solidFill>
                  <a:schemeClr val="tx1"/>
                </a:solidFill>
              </a:rPr>
              <a:t>merupakan</a:t>
            </a:r>
            <a:r>
              <a:rPr lang="en-US" sz="2400" dirty="0">
                <a:solidFill>
                  <a:schemeClr val="tx1"/>
                </a:solidFill>
              </a:rPr>
              <a:t> :</a:t>
            </a:r>
          </a:p>
          <a:p>
            <a:pPr marL="457200" indent="-457200" algn="just"/>
            <a:r>
              <a:rPr lang="en-US" sz="2400" dirty="0">
                <a:solidFill>
                  <a:schemeClr val="tx1"/>
                </a:solidFill>
              </a:rPr>
              <a:t>     </a:t>
            </a:r>
            <a:r>
              <a:rPr lang="id-ID" sz="2400" dirty="0">
                <a:solidFill>
                  <a:schemeClr val="tx1"/>
                </a:solidFill>
              </a:rPr>
              <a:t>  </a:t>
            </a:r>
            <a:r>
              <a:rPr lang="en-US" sz="2400" dirty="0">
                <a:solidFill>
                  <a:schemeClr val="tx1"/>
                </a:solidFill>
              </a:rPr>
              <a:t>   </a:t>
            </a:r>
            <a:r>
              <a:rPr lang="id-ID" sz="2400" dirty="0">
                <a:solidFill>
                  <a:schemeClr val="tx1"/>
                </a:solidFill>
              </a:rPr>
              <a:t>  </a:t>
            </a:r>
            <a:r>
              <a:rPr lang="en-US" sz="2400" dirty="0">
                <a:solidFill>
                  <a:schemeClr val="tx1"/>
                </a:solidFill>
              </a:rPr>
              <a:t>- </a:t>
            </a:r>
            <a:r>
              <a:rPr lang="en-US" sz="2400" dirty="0" err="1">
                <a:solidFill>
                  <a:schemeClr val="tx1"/>
                </a:solidFill>
              </a:rPr>
              <a:t>Konsumen</a:t>
            </a:r>
            <a:r>
              <a:rPr lang="en-US" sz="2400" dirty="0">
                <a:solidFill>
                  <a:schemeClr val="tx1"/>
                </a:solidFill>
              </a:rPr>
              <a:t> </a:t>
            </a:r>
            <a:r>
              <a:rPr lang="en-US" sz="2400" dirty="0" err="1">
                <a:solidFill>
                  <a:schemeClr val="tx1"/>
                </a:solidFill>
              </a:rPr>
              <a:t>akhir</a:t>
            </a:r>
            <a:endParaRPr lang="en-US" sz="2400" dirty="0">
              <a:solidFill>
                <a:schemeClr val="tx1"/>
              </a:solidFill>
            </a:endParaRPr>
          </a:p>
          <a:p>
            <a:pPr marL="457200" indent="-457200" algn="just"/>
            <a:r>
              <a:rPr lang="en-US" sz="2400" dirty="0">
                <a:solidFill>
                  <a:schemeClr val="tx1"/>
                </a:solidFill>
              </a:rPr>
              <a:t>       </a:t>
            </a:r>
            <a:r>
              <a:rPr lang="id-ID" sz="2400" dirty="0">
                <a:solidFill>
                  <a:schemeClr val="tx1"/>
                </a:solidFill>
              </a:rPr>
              <a:t>   </a:t>
            </a:r>
            <a:r>
              <a:rPr lang="en-US" sz="2400" dirty="0">
                <a:solidFill>
                  <a:schemeClr val="tx1"/>
                </a:solidFill>
              </a:rPr>
              <a:t>  - </a:t>
            </a:r>
            <a:r>
              <a:rPr lang="en-US" sz="2400" dirty="0" err="1">
                <a:solidFill>
                  <a:schemeClr val="tx1"/>
                </a:solidFill>
              </a:rPr>
              <a:t>Konsumen</a:t>
            </a:r>
            <a:r>
              <a:rPr lang="en-US" sz="2400" dirty="0">
                <a:solidFill>
                  <a:schemeClr val="tx1"/>
                </a:solidFill>
              </a:rPr>
              <a:t> </a:t>
            </a:r>
            <a:r>
              <a:rPr lang="en-US" sz="2400" dirty="0" err="1">
                <a:solidFill>
                  <a:schemeClr val="tx1"/>
                </a:solidFill>
              </a:rPr>
              <a:t>industri</a:t>
            </a:r>
            <a:endParaRPr lang="id-ID" sz="2400" dirty="0">
              <a:solidFill>
                <a:schemeClr val="tx1"/>
              </a:solidFill>
            </a:endParaRPr>
          </a:p>
          <a:p>
            <a:pPr marL="457200" indent="-457200" algn="just"/>
            <a:endParaRPr lang="en-US" sz="1400" dirty="0">
              <a:solidFill>
                <a:schemeClr val="tx1"/>
              </a:solidFill>
            </a:endParaRPr>
          </a:p>
          <a:p>
            <a:pPr marL="457200" indent="-457200" algn="just"/>
            <a:r>
              <a:rPr lang="en-US" sz="2400" b="1" dirty="0">
                <a:solidFill>
                  <a:schemeClr val="tx1"/>
                </a:solidFill>
              </a:rPr>
              <a:t>2. </a:t>
            </a:r>
            <a:r>
              <a:rPr lang="en-US" sz="2400" b="1" dirty="0" err="1">
                <a:solidFill>
                  <a:schemeClr val="tx1"/>
                </a:solidFill>
              </a:rPr>
              <a:t>Kemampuan</a:t>
            </a:r>
            <a:r>
              <a:rPr lang="en-US" sz="2400" b="1" dirty="0">
                <a:solidFill>
                  <a:schemeClr val="tx1"/>
                </a:solidFill>
              </a:rPr>
              <a:t> </a:t>
            </a:r>
            <a:r>
              <a:rPr lang="en-US" sz="2400" b="1" dirty="0" err="1">
                <a:solidFill>
                  <a:schemeClr val="tx1"/>
                </a:solidFill>
              </a:rPr>
              <a:t>finansial</a:t>
            </a:r>
            <a:endParaRPr lang="en-US" sz="2400" b="1" dirty="0">
              <a:solidFill>
                <a:schemeClr val="tx1"/>
              </a:solidFill>
            </a:endParaRPr>
          </a:p>
          <a:p>
            <a:pPr marL="457200" indent="-457200" algn="just"/>
            <a:r>
              <a:rPr lang="en-US" sz="2400" dirty="0">
                <a:solidFill>
                  <a:schemeClr val="tx1"/>
                </a:solidFill>
              </a:rPr>
              <a:t>     - </a:t>
            </a:r>
            <a:r>
              <a:rPr lang="en-US" sz="2400" dirty="0" err="1">
                <a:solidFill>
                  <a:schemeClr val="tx1"/>
                </a:solidFill>
              </a:rPr>
              <a:t>Kemampuan</a:t>
            </a:r>
            <a:r>
              <a:rPr lang="en-US" sz="2400" dirty="0">
                <a:solidFill>
                  <a:schemeClr val="tx1"/>
                </a:solidFill>
              </a:rPr>
              <a:t> </a:t>
            </a:r>
            <a:r>
              <a:rPr lang="en-US" sz="2400" dirty="0" err="1">
                <a:solidFill>
                  <a:schemeClr val="tx1"/>
                </a:solidFill>
              </a:rPr>
              <a:t>membiayai</a:t>
            </a:r>
            <a:r>
              <a:rPr lang="en-US" sz="2400" dirty="0">
                <a:solidFill>
                  <a:schemeClr val="tx1"/>
                </a:solidFill>
              </a:rPr>
              <a:t> </a:t>
            </a:r>
            <a:r>
              <a:rPr lang="en-US" sz="2400" dirty="0" err="1">
                <a:solidFill>
                  <a:schemeClr val="tx1"/>
                </a:solidFill>
              </a:rPr>
              <a:t>penelitian</a:t>
            </a:r>
            <a:r>
              <a:rPr lang="en-US" sz="2400" dirty="0">
                <a:solidFill>
                  <a:schemeClr val="tx1"/>
                </a:solidFill>
              </a:rPr>
              <a:t> </a:t>
            </a:r>
            <a:r>
              <a:rPr lang="en-US" sz="2400" dirty="0" err="1">
                <a:solidFill>
                  <a:schemeClr val="tx1"/>
                </a:solidFill>
              </a:rPr>
              <a:t>pasar</a:t>
            </a:r>
            <a:r>
              <a:rPr lang="en-US" sz="2400" dirty="0">
                <a:solidFill>
                  <a:schemeClr val="tx1"/>
                </a:solidFill>
              </a:rPr>
              <a:t> yang </a:t>
            </a:r>
            <a:r>
              <a:rPr lang="en-US" sz="2400" dirty="0" err="1">
                <a:solidFill>
                  <a:schemeClr val="tx1"/>
                </a:solidFill>
              </a:rPr>
              <a:t>dilakukan</a:t>
            </a:r>
            <a:r>
              <a:rPr lang="en-US" sz="2400" dirty="0">
                <a:solidFill>
                  <a:schemeClr val="tx1"/>
                </a:solidFill>
              </a:rPr>
              <a:t> </a:t>
            </a:r>
          </a:p>
          <a:p>
            <a:pPr marL="457200" indent="-457200" algn="just"/>
            <a:r>
              <a:rPr lang="en-US" sz="2400" dirty="0">
                <a:solidFill>
                  <a:schemeClr val="tx1"/>
                </a:solidFill>
              </a:rPr>
              <a:t>     - </a:t>
            </a:r>
            <a:r>
              <a:rPr lang="en-US" sz="2400" dirty="0" err="1">
                <a:solidFill>
                  <a:schemeClr val="tx1"/>
                </a:solidFill>
              </a:rPr>
              <a:t>Kemampuan</a:t>
            </a:r>
            <a:r>
              <a:rPr lang="en-US" sz="2400" dirty="0">
                <a:solidFill>
                  <a:schemeClr val="tx1"/>
                </a:solidFill>
              </a:rPr>
              <a:t> </a:t>
            </a:r>
            <a:r>
              <a:rPr lang="en-US" sz="2400" dirty="0" err="1">
                <a:solidFill>
                  <a:schemeClr val="tx1"/>
                </a:solidFill>
              </a:rPr>
              <a:t>membiayai</a:t>
            </a:r>
            <a:r>
              <a:rPr lang="en-US" sz="2400" dirty="0">
                <a:solidFill>
                  <a:schemeClr val="tx1"/>
                </a:solidFill>
              </a:rPr>
              <a:t> usaha2 </a:t>
            </a:r>
            <a:r>
              <a:rPr lang="en-US" sz="2400" dirty="0" err="1">
                <a:solidFill>
                  <a:schemeClr val="tx1"/>
                </a:solidFill>
              </a:rPr>
              <a:t>untuk</a:t>
            </a:r>
            <a:r>
              <a:rPr lang="en-US" sz="2400" dirty="0">
                <a:solidFill>
                  <a:schemeClr val="tx1"/>
                </a:solidFill>
              </a:rPr>
              <a:t> </a:t>
            </a:r>
            <a:r>
              <a:rPr lang="en-US" sz="2400" dirty="0" err="1">
                <a:solidFill>
                  <a:schemeClr val="tx1"/>
                </a:solidFill>
              </a:rPr>
              <a:t>mencapai</a:t>
            </a:r>
            <a:r>
              <a:rPr lang="en-US" sz="2400" dirty="0">
                <a:solidFill>
                  <a:schemeClr val="tx1"/>
                </a:solidFill>
              </a:rPr>
              <a:t> target</a:t>
            </a:r>
            <a:endParaRPr lang="id-ID" sz="2400" dirty="0">
              <a:solidFill>
                <a:schemeClr val="tx1"/>
              </a:solidFill>
            </a:endParaRPr>
          </a:p>
          <a:p>
            <a:pPr marL="457200" indent="-457200" algn="just"/>
            <a:r>
              <a:rPr lang="id-ID" sz="2400" dirty="0">
                <a:solidFill>
                  <a:schemeClr val="tx1"/>
                </a:solidFill>
              </a:rPr>
              <a:t>        </a:t>
            </a:r>
            <a:r>
              <a:rPr lang="en-US" sz="2400" dirty="0" err="1">
                <a:solidFill>
                  <a:schemeClr val="tx1"/>
                </a:solidFill>
              </a:rPr>
              <a:t>penjualan</a:t>
            </a:r>
            <a:r>
              <a:rPr lang="en-US" sz="2400" dirty="0">
                <a:solidFill>
                  <a:schemeClr val="tx1"/>
                </a:solidFill>
              </a:rPr>
              <a:t>  (modal </a:t>
            </a:r>
            <a:r>
              <a:rPr lang="en-US" sz="2400" dirty="0" err="1">
                <a:solidFill>
                  <a:schemeClr val="tx1"/>
                </a:solidFill>
              </a:rPr>
              <a:t>kerja</a:t>
            </a:r>
            <a:r>
              <a:rPr lang="en-US" sz="2400" dirty="0">
                <a:solidFill>
                  <a:schemeClr val="tx1"/>
                </a:solidFill>
              </a:rPr>
              <a:t>)</a:t>
            </a:r>
          </a:p>
          <a:p>
            <a:pPr marL="457200" indent="-457200" algn="just"/>
            <a:r>
              <a:rPr lang="en-US" sz="2400" dirty="0">
                <a:solidFill>
                  <a:schemeClr val="tx1"/>
                </a:solidFill>
              </a:rPr>
              <a:t>     - </a:t>
            </a:r>
            <a:r>
              <a:rPr lang="en-US" sz="2400" dirty="0" err="1">
                <a:solidFill>
                  <a:schemeClr val="tx1"/>
                </a:solidFill>
              </a:rPr>
              <a:t>Kemampuan</a:t>
            </a:r>
            <a:r>
              <a:rPr lang="en-US" sz="2400" dirty="0">
                <a:solidFill>
                  <a:schemeClr val="tx1"/>
                </a:solidFill>
              </a:rPr>
              <a:t> </a:t>
            </a:r>
            <a:r>
              <a:rPr lang="en-US" sz="2400" dirty="0" err="1">
                <a:solidFill>
                  <a:schemeClr val="tx1"/>
                </a:solidFill>
              </a:rPr>
              <a:t>membeli</a:t>
            </a:r>
            <a:r>
              <a:rPr lang="en-US" sz="2400" dirty="0">
                <a:solidFill>
                  <a:schemeClr val="tx1"/>
                </a:solidFill>
              </a:rPr>
              <a:t> </a:t>
            </a:r>
            <a:r>
              <a:rPr lang="en-US" sz="2400" dirty="0" err="1">
                <a:solidFill>
                  <a:schemeClr val="tx1"/>
                </a:solidFill>
              </a:rPr>
              <a:t>bahan</a:t>
            </a:r>
            <a:r>
              <a:rPr lang="en-US" sz="2400" dirty="0">
                <a:solidFill>
                  <a:schemeClr val="tx1"/>
                </a:solidFill>
              </a:rPr>
              <a:t> </a:t>
            </a:r>
            <a:r>
              <a:rPr lang="en-US" sz="2400" dirty="0" err="1">
                <a:solidFill>
                  <a:schemeClr val="tx1"/>
                </a:solidFill>
              </a:rPr>
              <a:t>mentah</a:t>
            </a:r>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dapat</a:t>
            </a:r>
            <a:endParaRPr lang="id-ID" sz="2400" dirty="0">
              <a:solidFill>
                <a:schemeClr val="tx1"/>
              </a:solidFill>
            </a:endParaRPr>
          </a:p>
          <a:p>
            <a:pPr marL="457200" indent="-457200" algn="just"/>
            <a:r>
              <a:rPr lang="id-ID" sz="2400" dirty="0"/>
              <a:t>       </a:t>
            </a:r>
            <a:r>
              <a:rPr lang="en-US" sz="2400" dirty="0">
                <a:solidFill>
                  <a:schemeClr val="tx1"/>
                </a:solidFill>
              </a:rPr>
              <a:t> </a:t>
            </a:r>
            <a:r>
              <a:rPr lang="en-US" sz="2400" dirty="0" err="1">
                <a:solidFill>
                  <a:schemeClr val="tx1"/>
                </a:solidFill>
              </a:rPr>
              <a:t>memenuhi</a:t>
            </a:r>
            <a:r>
              <a:rPr lang="en-US" sz="2400" dirty="0">
                <a:solidFill>
                  <a:schemeClr val="tx1"/>
                </a:solidFill>
              </a:rPr>
              <a:t> target </a:t>
            </a:r>
            <a:r>
              <a:rPr lang="en-US" sz="2400" dirty="0" err="1">
                <a:solidFill>
                  <a:schemeClr val="tx1"/>
                </a:solidFill>
              </a:rPr>
              <a:t>penjualan</a:t>
            </a:r>
            <a:endParaRPr lang="en-US" sz="2400" dirty="0">
              <a:solidFill>
                <a:schemeClr val="tx1"/>
              </a:solidFill>
            </a:endParaRPr>
          </a:p>
          <a:p>
            <a:pPr marL="457200" indent="-457200" algn="just"/>
            <a:endParaRPr lang="en-US" sz="2400" dirty="0">
              <a:solidFill>
                <a:schemeClr val="tx1"/>
              </a:solidFill>
            </a:endParaRPr>
          </a:p>
        </p:txBody>
      </p:sp>
    </p:spTree>
    <p:extLst>
      <p:ext uri="{BB962C8B-B14F-4D97-AF65-F5344CB8AC3E}">
        <p14:creationId xmlns:p14="http://schemas.microsoft.com/office/powerpoint/2010/main" val="1802692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71437"/>
          </a:xfrm>
        </p:spPr>
        <p:txBody>
          <a:bodyPr>
            <a:noAutofit/>
          </a:bodyPr>
          <a:lstStyle/>
          <a:p>
            <a:pPr algn="l"/>
            <a:endParaRPr lang="en-US" sz="3600" dirty="0"/>
          </a:p>
        </p:txBody>
      </p:sp>
      <p:sp>
        <p:nvSpPr>
          <p:cNvPr id="3" name="Subtitle 2"/>
          <p:cNvSpPr>
            <a:spLocks noGrp="1"/>
          </p:cNvSpPr>
          <p:nvPr>
            <p:ph type="subTitle" idx="1"/>
          </p:nvPr>
        </p:nvSpPr>
        <p:spPr>
          <a:xfrm>
            <a:off x="500034" y="1340768"/>
            <a:ext cx="8143932" cy="5088628"/>
          </a:xfrm>
        </p:spPr>
        <p:txBody>
          <a:bodyPr>
            <a:normAutofit/>
          </a:bodyPr>
          <a:lstStyle/>
          <a:p>
            <a:pPr marL="457200" indent="-457200" algn="just"/>
            <a:r>
              <a:rPr lang="en-US" sz="2400" b="1" dirty="0">
                <a:solidFill>
                  <a:schemeClr val="tx1"/>
                </a:solidFill>
              </a:rPr>
              <a:t>3. </a:t>
            </a:r>
            <a:r>
              <a:rPr lang="en-US" sz="2400" b="1" dirty="0" err="1">
                <a:solidFill>
                  <a:schemeClr val="tx1"/>
                </a:solidFill>
              </a:rPr>
              <a:t>Keadaan</a:t>
            </a:r>
            <a:r>
              <a:rPr lang="en-US" sz="2400" b="1" dirty="0">
                <a:solidFill>
                  <a:schemeClr val="tx1"/>
                </a:solidFill>
              </a:rPr>
              <a:t> </a:t>
            </a:r>
            <a:r>
              <a:rPr lang="en-US" sz="2400" b="1" dirty="0" err="1">
                <a:solidFill>
                  <a:schemeClr val="tx1"/>
                </a:solidFill>
              </a:rPr>
              <a:t>personalia</a:t>
            </a:r>
            <a:r>
              <a:rPr lang="en-US" sz="2400" b="1" dirty="0">
                <a:solidFill>
                  <a:schemeClr val="tx1"/>
                </a:solidFill>
              </a:rPr>
              <a:t> </a:t>
            </a:r>
          </a:p>
          <a:p>
            <a:pPr marL="457200" indent="-457200" algn="just"/>
            <a:r>
              <a:rPr lang="en-US" sz="2400" dirty="0">
                <a:solidFill>
                  <a:schemeClr val="tx1"/>
                </a:solidFill>
              </a:rPr>
              <a:t>      - </a:t>
            </a:r>
            <a:r>
              <a:rPr lang="en-US" sz="2400" dirty="0" err="1">
                <a:solidFill>
                  <a:schemeClr val="tx1"/>
                </a:solidFill>
              </a:rPr>
              <a:t>Apakah</a:t>
            </a:r>
            <a:r>
              <a:rPr lang="en-US" sz="2400" dirty="0">
                <a:solidFill>
                  <a:schemeClr val="tx1"/>
                </a:solidFill>
              </a:rPr>
              <a:t> </a:t>
            </a:r>
            <a:r>
              <a:rPr lang="en-US" sz="2400" dirty="0" err="1">
                <a:solidFill>
                  <a:schemeClr val="tx1"/>
                </a:solidFill>
              </a:rPr>
              <a:t>jumlah</a:t>
            </a:r>
            <a:r>
              <a:rPr lang="en-US" sz="2400" dirty="0">
                <a:solidFill>
                  <a:schemeClr val="tx1"/>
                </a:solidFill>
              </a:rPr>
              <a:t> </a:t>
            </a:r>
            <a:r>
              <a:rPr lang="en-US" sz="2400" dirty="0" err="1">
                <a:solidFill>
                  <a:schemeClr val="tx1"/>
                </a:solidFill>
              </a:rPr>
              <a:t>tenaga</a:t>
            </a:r>
            <a:r>
              <a:rPr lang="en-US" sz="2400" dirty="0">
                <a:solidFill>
                  <a:schemeClr val="tx1"/>
                </a:solidFill>
              </a:rPr>
              <a:t> </a:t>
            </a:r>
            <a:r>
              <a:rPr lang="en-US" sz="2400" dirty="0" err="1">
                <a:solidFill>
                  <a:schemeClr val="tx1"/>
                </a:solidFill>
              </a:rPr>
              <a:t>kerja</a:t>
            </a:r>
            <a:r>
              <a:rPr lang="en-US" sz="2400" dirty="0">
                <a:solidFill>
                  <a:schemeClr val="tx1"/>
                </a:solidFill>
              </a:rPr>
              <a:t> yang </a:t>
            </a:r>
            <a:r>
              <a:rPr lang="en-US" sz="2400" dirty="0" err="1">
                <a:solidFill>
                  <a:schemeClr val="tx1"/>
                </a:solidFill>
              </a:rPr>
              <a:t>tersedia</a:t>
            </a:r>
            <a:r>
              <a:rPr lang="en-US" sz="2400" dirty="0">
                <a:solidFill>
                  <a:schemeClr val="tx1"/>
                </a:solidFill>
              </a:rPr>
              <a:t> </a:t>
            </a:r>
            <a:r>
              <a:rPr lang="en-US" sz="2400" dirty="0" err="1">
                <a:solidFill>
                  <a:schemeClr val="tx1"/>
                </a:solidFill>
              </a:rPr>
              <a:t>cukup</a:t>
            </a:r>
            <a:r>
              <a:rPr lang="en-US" sz="2400" dirty="0">
                <a:solidFill>
                  <a:schemeClr val="tx1"/>
                </a:solidFill>
              </a:rPr>
              <a:t>, </a:t>
            </a:r>
            <a:r>
              <a:rPr lang="en-US" sz="2400" dirty="0" err="1">
                <a:solidFill>
                  <a:schemeClr val="tx1"/>
                </a:solidFill>
              </a:rPr>
              <a:t>kurang</a:t>
            </a:r>
            <a:r>
              <a:rPr lang="en-US" sz="2400" dirty="0">
                <a:solidFill>
                  <a:schemeClr val="tx1"/>
                </a:solidFill>
              </a:rPr>
              <a:t> </a:t>
            </a:r>
            <a:r>
              <a:rPr lang="en-US" sz="2400" dirty="0" err="1">
                <a:solidFill>
                  <a:schemeClr val="tx1"/>
                </a:solidFill>
              </a:rPr>
              <a:t>atau</a:t>
            </a:r>
            <a:endParaRPr lang="en-US" sz="2400" dirty="0">
              <a:solidFill>
                <a:schemeClr val="tx1"/>
              </a:solidFill>
            </a:endParaRPr>
          </a:p>
          <a:p>
            <a:pPr marL="457200" indent="-457200" algn="just"/>
            <a:r>
              <a:rPr lang="en-US" sz="2400" dirty="0">
                <a:solidFill>
                  <a:schemeClr val="tx1"/>
                </a:solidFill>
              </a:rPr>
              <a:t>        </a:t>
            </a:r>
            <a:r>
              <a:rPr lang="en-US" sz="2400" dirty="0" err="1">
                <a:solidFill>
                  <a:schemeClr val="tx1"/>
                </a:solidFill>
              </a:rPr>
              <a:t>berlebihan</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Apakah</a:t>
            </a:r>
            <a:r>
              <a:rPr lang="en-US" sz="2400" dirty="0">
                <a:solidFill>
                  <a:schemeClr val="tx1"/>
                </a:solidFill>
              </a:rPr>
              <a:t> </a:t>
            </a:r>
            <a:r>
              <a:rPr lang="en-US" sz="2400" dirty="0" err="1">
                <a:solidFill>
                  <a:schemeClr val="tx1"/>
                </a:solidFill>
              </a:rPr>
              <a:t>tenaga</a:t>
            </a:r>
            <a:r>
              <a:rPr lang="en-US" sz="2400" dirty="0">
                <a:solidFill>
                  <a:schemeClr val="tx1"/>
                </a:solidFill>
              </a:rPr>
              <a:t> </a:t>
            </a:r>
            <a:r>
              <a:rPr lang="en-US" sz="2400" dirty="0" err="1">
                <a:solidFill>
                  <a:schemeClr val="tx1"/>
                </a:solidFill>
              </a:rPr>
              <a:t>kerja</a:t>
            </a:r>
            <a:r>
              <a:rPr lang="en-US" sz="2400" dirty="0">
                <a:solidFill>
                  <a:schemeClr val="tx1"/>
                </a:solidFill>
              </a:rPr>
              <a:t> yang </a:t>
            </a:r>
            <a:r>
              <a:rPr lang="en-US" sz="2400" dirty="0" err="1">
                <a:solidFill>
                  <a:schemeClr val="tx1"/>
                </a:solidFill>
              </a:rPr>
              <a:t>tersedia</a:t>
            </a:r>
            <a:r>
              <a:rPr lang="en-US" sz="2400" dirty="0">
                <a:solidFill>
                  <a:schemeClr val="tx1"/>
                </a:solidFill>
              </a:rPr>
              <a:t> </a:t>
            </a:r>
            <a:r>
              <a:rPr lang="en-US" sz="2400" dirty="0" err="1">
                <a:solidFill>
                  <a:schemeClr val="tx1"/>
                </a:solidFill>
              </a:rPr>
              <a:t>mampu</a:t>
            </a:r>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melakukan</a:t>
            </a:r>
            <a:endParaRPr lang="en-US" sz="2400" dirty="0">
              <a:solidFill>
                <a:schemeClr val="tx1"/>
              </a:solidFill>
            </a:endParaRPr>
          </a:p>
          <a:p>
            <a:pPr marL="457200" indent="-457200" algn="just"/>
            <a:r>
              <a:rPr lang="en-US" sz="2400" dirty="0">
                <a:solidFill>
                  <a:schemeClr val="tx1"/>
                </a:solidFill>
              </a:rPr>
              <a:t>        </a:t>
            </a:r>
            <a:r>
              <a:rPr lang="en-US" sz="2400" dirty="0" err="1">
                <a:solidFill>
                  <a:schemeClr val="tx1"/>
                </a:solidFill>
              </a:rPr>
              <a:t>tugas-tugasnya</a:t>
            </a:r>
            <a:r>
              <a:rPr lang="en-US" sz="2400" dirty="0">
                <a:solidFill>
                  <a:schemeClr val="tx1"/>
                </a:solidFill>
              </a:rPr>
              <a:t> agar target yang </a:t>
            </a:r>
            <a:r>
              <a:rPr lang="en-US" sz="2400" dirty="0" err="1">
                <a:solidFill>
                  <a:schemeClr val="tx1"/>
                </a:solidFill>
              </a:rPr>
              <a:t>ditentukan</a:t>
            </a:r>
            <a:r>
              <a:rPr lang="en-US" sz="2400" dirty="0">
                <a:solidFill>
                  <a:schemeClr val="tx1"/>
                </a:solidFill>
              </a:rPr>
              <a:t> </a:t>
            </a:r>
            <a:r>
              <a:rPr lang="en-US" sz="2400" dirty="0" err="1">
                <a:solidFill>
                  <a:schemeClr val="tx1"/>
                </a:solidFill>
              </a:rPr>
              <a:t>tercapai</a:t>
            </a:r>
            <a:endParaRPr lang="id-ID" sz="2400" dirty="0">
              <a:solidFill>
                <a:schemeClr val="tx1"/>
              </a:solidFill>
            </a:endParaRPr>
          </a:p>
          <a:p>
            <a:pPr marL="457200" indent="-457200" algn="just"/>
            <a:endParaRPr lang="en-US" sz="1400" dirty="0">
              <a:solidFill>
                <a:schemeClr val="tx1"/>
              </a:solidFill>
            </a:endParaRPr>
          </a:p>
          <a:p>
            <a:pPr marL="457200" indent="-457200" algn="just"/>
            <a:r>
              <a:rPr lang="en-US" sz="2400" b="1" dirty="0">
                <a:solidFill>
                  <a:schemeClr val="tx1"/>
                </a:solidFill>
              </a:rPr>
              <a:t>4. </a:t>
            </a:r>
            <a:r>
              <a:rPr lang="en-US" sz="2400" b="1" dirty="0" err="1">
                <a:solidFill>
                  <a:schemeClr val="tx1"/>
                </a:solidFill>
              </a:rPr>
              <a:t>Dimensi</a:t>
            </a:r>
            <a:r>
              <a:rPr lang="en-US" sz="2400" b="1" dirty="0">
                <a:solidFill>
                  <a:schemeClr val="tx1"/>
                </a:solidFill>
              </a:rPr>
              <a:t> </a:t>
            </a:r>
            <a:r>
              <a:rPr lang="en-US" sz="2400" b="1" dirty="0" err="1">
                <a:solidFill>
                  <a:schemeClr val="tx1"/>
                </a:solidFill>
              </a:rPr>
              <a:t>waktu</a:t>
            </a:r>
            <a:endParaRPr lang="en-US" sz="2400" b="1" dirty="0">
              <a:solidFill>
                <a:schemeClr val="tx1"/>
              </a:solidFill>
            </a:endParaRPr>
          </a:p>
          <a:p>
            <a:pPr marL="457200" indent="-457200" algn="just"/>
            <a:r>
              <a:rPr lang="en-US" sz="2400" dirty="0">
                <a:solidFill>
                  <a:schemeClr val="tx1"/>
                </a:solidFill>
              </a:rPr>
              <a:t>      - </a:t>
            </a:r>
            <a:r>
              <a:rPr lang="en-US" sz="2400" dirty="0" err="1">
                <a:solidFill>
                  <a:schemeClr val="tx1"/>
                </a:solidFill>
              </a:rPr>
              <a:t>Perlu</a:t>
            </a:r>
            <a:r>
              <a:rPr lang="en-US" sz="2400" dirty="0">
                <a:solidFill>
                  <a:schemeClr val="tx1"/>
                </a:solidFill>
              </a:rPr>
              <a:t> </a:t>
            </a:r>
            <a:r>
              <a:rPr lang="en-US" sz="2400" dirty="0" err="1">
                <a:solidFill>
                  <a:schemeClr val="tx1"/>
                </a:solidFill>
              </a:rPr>
              <a:t>dipertimbangkan</a:t>
            </a:r>
            <a:r>
              <a:rPr lang="en-US" sz="2400" dirty="0">
                <a:solidFill>
                  <a:schemeClr val="tx1"/>
                </a:solidFill>
              </a:rPr>
              <a:t> s</a:t>
            </a:r>
            <a:r>
              <a:rPr lang="id-ID" sz="2400" dirty="0">
                <a:solidFill>
                  <a:schemeClr val="tx1"/>
                </a:solidFill>
              </a:rPr>
              <a:t>a</a:t>
            </a:r>
            <a:r>
              <a:rPr lang="en-US" sz="2400" dirty="0" err="1">
                <a:solidFill>
                  <a:schemeClr val="tx1"/>
                </a:solidFill>
              </a:rPr>
              <a:t>mpai</a:t>
            </a:r>
            <a:r>
              <a:rPr lang="en-US" sz="2400" dirty="0">
                <a:solidFill>
                  <a:schemeClr val="tx1"/>
                </a:solidFill>
              </a:rPr>
              <a:t> </a:t>
            </a:r>
            <a:r>
              <a:rPr lang="en-US" sz="2400" dirty="0" err="1">
                <a:solidFill>
                  <a:schemeClr val="tx1"/>
                </a:solidFill>
              </a:rPr>
              <a:t>seberapa</a:t>
            </a:r>
            <a:r>
              <a:rPr lang="en-US" sz="2400" dirty="0">
                <a:solidFill>
                  <a:schemeClr val="tx1"/>
                </a:solidFill>
              </a:rPr>
              <a:t> lama </a:t>
            </a:r>
            <a:r>
              <a:rPr lang="en-US" sz="2400" dirty="0" err="1">
                <a:solidFill>
                  <a:schemeClr val="tx1"/>
                </a:solidFill>
              </a:rPr>
              <a:t>rencana</a:t>
            </a:r>
            <a:r>
              <a:rPr lang="en-US" sz="2400" dirty="0">
                <a:solidFill>
                  <a:schemeClr val="tx1"/>
                </a:solidFill>
              </a:rPr>
              <a:t> yang</a:t>
            </a:r>
          </a:p>
          <a:p>
            <a:pPr marL="457200" indent="-457200" algn="just"/>
            <a:r>
              <a:rPr lang="en-US" sz="2400" dirty="0">
                <a:solidFill>
                  <a:schemeClr val="tx1"/>
                </a:solidFill>
              </a:rPr>
              <a:t>        </a:t>
            </a:r>
            <a:r>
              <a:rPr lang="en-US" sz="2400" dirty="0" err="1">
                <a:solidFill>
                  <a:schemeClr val="tx1"/>
                </a:solidFill>
              </a:rPr>
              <a:t>disusun</a:t>
            </a:r>
            <a:r>
              <a:rPr lang="en-US" sz="2400" dirty="0">
                <a:solidFill>
                  <a:schemeClr val="tx1"/>
                </a:solidFill>
              </a:rPr>
              <a:t> </a:t>
            </a:r>
            <a:r>
              <a:rPr lang="en-US" sz="2400" dirty="0" err="1">
                <a:solidFill>
                  <a:schemeClr val="tx1"/>
                </a:solidFill>
              </a:rPr>
              <a:t>masih</a:t>
            </a:r>
            <a:r>
              <a:rPr lang="en-US" sz="2400" dirty="0">
                <a:solidFill>
                  <a:schemeClr val="tx1"/>
                </a:solidFill>
              </a:rPr>
              <a:t> reliable.</a:t>
            </a:r>
          </a:p>
          <a:p>
            <a:pPr marL="457200" indent="-457200" algn="just"/>
            <a:endParaRPr lang="en-US" sz="24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1272203"/>
          </a:xfrm>
        </p:spPr>
        <p:txBody>
          <a:bodyPr>
            <a:noAutofit/>
          </a:bodyPr>
          <a:lstStyle/>
          <a:p>
            <a:pPr algn="l"/>
            <a:r>
              <a:rPr lang="en-US" sz="3600" dirty="0"/>
              <a:t>Langkah2 </a:t>
            </a:r>
            <a:r>
              <a:rPr lang="en-US" sz="3600" dirty="0" err="1"/>
              <a:t>dalam</a:t>
            </a:r>
            <a:r>
              <a:rPr lang="en-US" sz="3600" dirty="0"/>
              <a:t> </a:t>
            </a:r>
            <a:r>
              <a:rPr lang="en-US" sz="3600" dirty="0" err="1"/>
              <a:t>menyusun</a:t>
            </a:r>
            <a:r>
              <a:rPr lang="en-US" sz="3600" dirty="0"/>
              <a:t> </a:t>
            </a:r>
            <a:r>
              <a:rPr lang="en-US" sz="3600" dirty="0" err="1"/>
              <a:t>Anggaran</a:t>
            </a:r>
            <a:r>
              <a:rPr lang="en-US" sz="3600" dirty="0"/>
              <a:t> </a:t>
            </a:r>
            <a:r>
              <a:rPr lang="en-US" sz="3600" dirty="0" err="1"/>
              <a:t>Penjualan</a:t>
            </a:r>
            <a:endParaRPr lang="en-US" sz="3600" dirty="0"/>
          </a:p>
        </p:txBody>
      </p:sp>
      <p:sp>
        <p:nvSpPr>
          <p:cNvPr id="3" name="Subtitle 2"/>
          <p:cNvSpPr>
            <a:spLocks noGrp="1"/>
          </p:cNvSpPr>
          <p:nvPr>
            <p:ph type="subTitle" idx="1"/>
          </p:nvPr>
        </p:nvSpPr>
        <p:spPr>
          <a:xfrm>
            <a:off x="500034" y="1928802"/>
            <a:ext cx="8143932" cy="4500594"/>
          </a:xfrm>
        </p:spPr>
        <p:txBody>
          <a:bodyPr>
            <a:normAutofit fontScale="92500" lnSpcReduction="10000"/>
          </a:bodyPr>
          <a:lstStyle/>
          <a:p>
            <a:pPr marL="457200" indent="-457200" algn="just"/>
            <a:r>
              <a:rPr lang="en-US" sz="2400" b="1" dirty="0">
                <a:solidFill>
                  <a:schemeClr val="tx1"/>
                </a:solidFill>
              </a:rPr>
              <a:t>1. </a:t>
            </a:r>
            <a:r>
              <a:rPr lang="en-US" sz="2400" b="1" dirty="0" err="1">
                <a:solidFill>
                  <a:schemeClr val="tx1"/>
                </a:solidFill>
              </a:rPr>
              <a:t>Penentuan</a:t>
            </a:r>
            <a:r>
              <a:rPr lang="en-US" sz="2400" b="1" dirty="0">
                <a:solidFill>
                  <a:schemeClr val="tx1"/>
                </a:solidFill>
              </a:rPr>
              <a:t> </a:t>
            </a:r>
            <a:r>
              <a:rPr lang="en-US" sz="2400" b="1" dirty="0" err="1">
                <a:solidFill>
                  <a:schemeClr val="tx1"/>
                </a:solidFill>
              </a:rPr>
              <a:t>dasar-dasar</a:t>
            </a:r>
            <a:r>
              <a:rPr lang="en-US" sz="2400" b="1" dirty="0">
                <a:solidFill>
                  <a:schemeClr val="tx1"/>
                </a:solidFill>
              </a:rPr>
              <a:t> </a:t>
            </a:r>
            <a:r>
              <a:rPr lang="en-US" sz="2400" b="1" dirty="0" err="1">
                <a:solidFill>
                  <a:schemeClr val="tx1"/>
                </a:solidFill>
              </a:rPr>
              <a:t>Anggaran</a:t>
            </a:r>
            <a:r>
              <a:rPr lang="en-US" sz="2400" b="1" dirty="0">
                <a:solidFill>
                  <a:schemeClr val="tx1"/>
                </a:solidFill>
              </a:rPr>
              <a:t> </a:t>
            </a:r>
          </a:p>
          <a:p>
            <a:pPr marL="457200" indent="-457200" algn="just"/>
            <a:r>
              <a:rPr lang="en-US" sz="2400" dirty="0">
                <a:solidFill>
                  <a:schemeClr val="tx1"/>
                </a:solidFill>
              </a:rPr>
              <a:t>    a. </a:t>
            </a:r>
            <a:r>
              <a:rPr lang="en-US" sz="2400" dirty="0" err="1">
                <a:solidFill>
                  <a:schemeClr val="tx1"/>
                </a:solidFill>
              </a:rPr>
              <a:t>Penentuan</a:t>
            </a:r>
            <a:r>
              <a:rPr lang="en-US" sz="2400" dirty="0">
                <a:solidFill>
                  <a:schemeClr val="tx1"/>
                </a:solidFill>
              </a:rPr>
              <a:t> relevant </a:t>
            </a:r>
            <a:r>
              <a:rPr lang="en-US" sz="2400" dirty="0" err="1">
                <a:solidFill>
                  <a:schemeClr val="tx1"/>
                </a:solidFill>
              </a:rPr>
              <a:t>variabel</a:t>
            </a:r>
            <a:r>
              <a:rPr lang="en-US" sz="2400" dirty="0">
                <a:solidFill>
                  <a:schemeClr val="tx1"/>
                </a:solidFill>
              </a:rPr>
              <a:t> yang </a:t>
            </a:r>
            <a:r>
              <a:rPr lang="en-US" sz="2400" dirty="0" err="1">
                <a:solidFill>
                  <a:schemeClr val="tx1"/>
                </a:solidFill>
              </a:rPr>
              <a:t>mempengaruhi</a:t>
            </a:r>
            <a:r>
              <a:rPr lang="en-US" sz="2400" dirty="0">
                <a:solidFill>
                  <a:schemeClr val="tx1"/>
                </a:solidFill>
              </a:rPr>
              <a:t> </a:t>
            </a:r>
            <a:r>
              <a:rPr lang="en-US" sz="2400" dirty="0" err="1">
                <a:solidFill>
                  <a:schemeClr val="tx1"/>
                </a:solidFill>
              </a:rPr>
              <a:t>penjualan</a:t>
            </a:r>
            <a:endParaRPr lang="en-US" sz="2400" dirty="0">
              <a:solidFill>
                <a:schemeClr val="tx1"/>
              </a:solidFill>
            </a:endParaRPr>
          </a:p>
          <a:p>
            <a:pPr marL="457200" indent="-457200" algn="just"/>
            <a:r>
              <a:rPr lang="en-US" sz="2400" dirty="0">
                <a:solidFill>
                  <a:schemeClr val="tx1"/>
                </a:solidFill>
              </a:rPr>
              <a:t>    b. </a:t>
            </a:r>
            <a:r>
              <a:rPr lang="en-US" sz="2400" dirty="0" err="1">
                <a:solidFill>
                  <a:schemeClr val="tx1"/>
                </a:solidFill>
              </a:rPr>
              <a:t>Penentuan</a:t>
            </a:r>
            <a:r>
              <a:rPr lang="en-US" sz="2400" dirty="0">
                <a:solidFill>
                  <a:schemeClr val="tx1"/>
                </a:solidFill>
              </a:rPr>
              <a:t> </a:t>
            </a:r>
            <a:r>
              <a:rPr lang="en-US" sz="2400" dirty="0" err="1">
                <a:solidFill>
                  <a:schemeClr val="tx1"/>
                </a:solidFill>
              </a:rPr>
              <a:t>tujuan</a:t>
            </a:r>
            <a:r>
              <a:rPr lang="en-US" sz="2400" dirty="0">
                <a:solidFill>
                  <a:schemeClr val="tx1"/>
                </a:solidFill>
              </a:rPr>
              <a:t> </a:t>
            </a:r>
            <a:r>
              <a:rPr lang="en-US" sz="2400" dirty="0" err="1">
                <a:solidFill>
                  <a:schemeClr val="tx1"/>
                </a:solidFill>
              </a:rPr>
              <a:t>umum</a:t>
            </a:r>
            <a:r>
              <a:rPr lang="en-US" sz="2400" dirty="0">
                <a:solidFill>
                  <a:schemeClr val="tx1"/>
                </a:solidFill>
              </a:rPr>
              <a:t> </a:t>
            </a:r>
            <a:r>
              <a:rPr lang="en-US" sz="2400" dirty="0" err="1">
                <a:solidFill>
                  <a:schemeClr val="tx1"/>
                </a:solidFill>
              </a:rPr>
              <a:t>dan</a:t>
            </a:r>
            <a:r>
              <a:rPr lang="en-US" sz="2400" dirty="0">
                <a:solidFill>
                  <a:schemeClr val="tx1"/>
                </a:solidFill>
              </a:rPr>
              <a:t> </a:t>
            </a:r>
            <a:r>
              <a:rPr lang="en-US" sz="2400" dirty="0" err="1">
                <a:solidFill>
                  <a:schemeClr val="tx1"/>
                </a:solidFill>
              </a:rPr>
              <a:t>khusus</a:t>
            </a:r>
            <a:r>
              <a:rPr lang="en-US" sz="2400" dirty="0">
                <a:solidFill>
                  <a:schemeClr val="tx1"/>
                </a:solidFill>
              </a:rPr>
              <a:t> yang </a:t>
            </a:r>
            <a:r>
              <a:rPr lang="en-US" sz="2400" dirty="0" err="1">
                <a:solidFill>
                  <a:schemeClr val="tx1"/>
                </a:solidFill>
              </a:rPr>
              <a:t>diinginkan</a:t>
            </a:r>
            <a:endParaRPr lang="en-US" sz="2400" dirty="0">
              <a:solidFill>
                <a:schemeClr val="tx1"/>
              </a:solidFill>
            </a:endParaRPr>
          </a:p>
          <a:p>
            <a:pPr marL="457200" indent="-457200" algn="just"/>
            <a:r>
              <a:rPr lang="en-US" sz="2400" dirty="0">
                <a:solidFill>
                  <a:schemeClr val="tx1"/>
                </a:solidFill>
              </a:rPr>
              <a:t>    c. </a:t>
            </a:r>
            <a:r>
              <a:rPr lang="en-US" sz="2400" dirty="0" err="1">
                <a:solidFill>
                  <a:schemeClr val="tx1"/>
                </a:solidFill>
              </a:rPr>
              <a:t>Penentuan</a:t>
            </a:r>
            <a:r>
              <a:rPr lang="en-US" sz="2400" dirty="0">
                <a:solidFill>
                  <a:schemeClr val="tx1"/>
                </a:solidFill>
              </a:rPr>
              <a:t> </a:t>
            </a:r>
            <a:r>
              <a:rPr lang="en-US" sz="2400" dirty="0" err="1">
                <a:solidFill>
                  <a:schemeClr val="tx1"/>
                </a:solidFill>
              </a:rPr>
              <a:t>strategi</a:t>
            </a:r>
            <a:r>
              <a:rPr lang="en-US" sz="2400" dirty="0">
                <a:solidFill>
                  <a:schemeClr val="tx1"/>
                </a:solidFill>
              </a:rPr>
              <a:t> </a:t>
            </a:r>
            <a:r>
              <a:rPr lang="en-US" sz="2400" dirty="0" err="1">
                <a:solidFill>
                  <a:schemeClr val="tx1"/>
                </a:solidFill>
              </a:rPr>
              <a:t>pemasaran</a:t>
            </a:r>
            <a:r>
              <a:rPr lang="en-US" sz="2400" dirty="0">
                <a:solidFill>
                  <a:schemeClr val="tx1"/>
                </a:solidFill>
              </a:rPr>
              <a:t> yang </a:t>
            </a:r>
            <a:r>
              <a:rPr lang="en-US" sz="2400" dirty="0" err="1">
                <a:solidFill>
                  <a:schemeClr val="tx1"/>
                </a:solidFill>
              </a:rPr>
              <a:t>dipakai</a:t>
            </a:r>
            <a:r>
              <a:rPr lang="en-US" sz="2400" dirty="0">
                <a:solidFill>
                  <a:schemeClr val="tx1"/>
                </a:solidFill>
              </a:rPr>
              <a:t>. </a:t>
            </a:r>
          </a:p>
          <a:p>
            <a:pPr marL="457200" indent="-457200" algn="just"/>
            <a:r>
              <a:rPr lang="en-US" sz="2400" b="1" dirty="0">
                <a:solidFill>
                  <a:schemeClr val="tx1"/>
                </a:solidFill>
              </a:rPr>
              <a:t>2. </a:t>
            </a:r>
            <a:r>
              <a:rPr lang="en-US" sz="2400" b="1" dirty="0" err="1">
                <a:solidFill>
                  <a:schemeClr val="tx1"/>
                </a:solidFill>
              </a:rPr>
              <a:t>Penyusunan</a:t>
            </a:r>
            <a:r>
              <a:rPr lang="en-US" sz="2400" b="1" dirty="0">
                <a:solidFill>
                  <a:schemeClr val="tx1"/>
                </a:solidFill>
              </a:rPr>
              <a:t> </a:t>
            </a:r>
            <a:r>
              <a:rPr lang="en-US" sz="2400" b="1" dirty="0" err="1">
                <a:solidFill>
                  <a:schemeClr val="tx1"/>
                </a:solidFill>
              </a:rPr>
              <a:t>Rencana</a:t>
            </a:r>
            <a:r>
              <a:rPr lang="en-US" sz="2400" b="1" dirty="0">
                <a:solidFill>
                  <a:schemeClr val="tx1"/>
                </a:solidFill>
              </a:rPr>
              <a:t> </a:t>
            </a:r>
            <a:r>
              <a:rPr lang="en-US" sz="2400" b="1" dirty="0" err="1">
                <a:solidFill>
                  <a:schemeClr val="tx1"/>
                </a:solidFill>
              </a:rPr>
              <a:t>Penjualan</a:t>
            </a:r>
            <a:endParaRPr lang="en-US" sz="2400" b="1" dirty="0">
              <a:solidFill>
                <a:schemeClr val="tx1"/>
              </a:solidFill>
            </a:endParaRPr>
          </a:p>
          <a:p>
            <a:pPr marL="457200" indent="-457200" algn="just"/>
            <a:r>
              <a:rPr lang="en-US" sz="2400" b="1" dirty="0">
                <a:solidFill>
                  <a:schemeClr val="tx1"/>
                </a:solidFill>
              </a:rPr>
              <a:t>   </a:t>
            </a:r>
            <a:r>
              <a:rPr lang="en-US" sz="2400" dirty="0">
                <a:solidFill>
                  <a:schemeClr val="tx1"/>
                </a:solidFill>
              </a:rPr>
              <a:t>a. </a:t>
            </a:r>
            <a:r>
              <a:rPr lang="en-US" sz="2400" dirty="0" err="1">
                <a:solidFill>
                  <a:schemeClr val="tx1"/>
                </a:solidFill>
              </a:rPr>
              <a:t>Analisa</a:t>
            </a:r>
            <a:r>
              <a:rPr lang="en-US" sz="2400" dirty="0">
                <a:solidFill>
                  <a:schemeClr val="tx1"/>
                </a:solidFill>
              </a:rPr>
              <a:t> </a:t>
            </a:r>
            <a:r>
              <a:rPr lang="en-US" sz="2400" dirty="0" err="1">
                <a:solidFill>
                  <a:schemeClr val="tx1"/>
                </a:solidFill>
              </a:rPr>
              <a:t>ekonomi</a:t>
            </a:r>
            <a:r>
              <a:rPr lang="en-US" sz="2400" dirty="0">
                <a:solidFill>
                  <a:schemeClr val="tx1"/>
                </a:solidFill>
              </a:rPr>
              <a:t>, </a:t>
            </a:r>
            <a:r>
              <a:rPr lang="en-US" sz="2400" dirty="0" err="1">
                <a:solidFill>
                  <a:schemeClr val="tx1"/>
                </a:solidFill>
              </a:rPr>
              <a:t>dengan</a:t>
            </a:r>
            <a:r>
              <a:rPr lang="en-US" sz="2400" dirty="0">
                <a:solidFill>
                  <a:schemeClr val="tx1"/>
                </a:solidFill>
              </a:rPr>
              <a:t> </a:t>
            </a:r>
            <a:r>
              <a:rPr lang="en-US" sz="2400" dirty="0" err="1">
                <a:solidFill>
                  <a:schemeClr val="tx1"/>
                </a:solidFill>
              </a:rPr>
              <a:t>mengadakan</a:t>
            </a:r>
            <a:r>
              <a:rPr lang="en-US" sz="2400" dirty="0">
                <a:solidFill>
                  <a:schemeClr val="tx1"/>
                </a:solidFill>
              </a:rPr>
              <a:t> </a:t>
            </a:r>
            <a:r>
              <a:rPr lang="en-US" sz="2400" dirty="0" err="1">
                <a:solidFill>
                  <a:schemeClr val="tx1"/>
                </a:solidFill>
              </a:rPr>
              <a:t>proyeksi</a:t>
            </a:r>
            <a:r>
              <a:rPr lang="en-US" sz="2400" dirty="0">
                <a:solidFill>
                  <a:schemeClr val="tx1"/>
                </a:solidFill>
              </a:rPr>
              <a:t> </a:t>
            </a:r>
            <a:r>
              <a:rPr lang="en-US" sz="2400" dirty="0" err="1">
                <a:solidFill>
                  <a:schemeClr val="tx1"/>
                </a:solidFill>
              </a:rPr>
              <a:t>terhadap</a:t>
            </a:r>
            <a:r>
              <a:rPr lang="en-US" sz="2400" dirty="0">
                <a:solidFill>
                  <a:schemeClr val="tx1"/>
                </a:solidFill>
              </a:rPr>
              <a:t> </a:t>
            </a:r>
            <a:r>
              <a:rPr lang="en-US" sz="2400" dirty="0" err="1">
                <a:solidFill>
                  <a:schemeClr val="tx1"/>
                </a:solidFill>
              </a:rPr>
              <a:t>aspek-aspek</a:t>
            </a:r>
            <a:r>
              <a:rPr lang="en-US" sz="2400" dirty="0">
                <a:solidFill>
                  <a:schemeClr val="tx1"/>
                </a:solidFill>
              </a:rPr>
              <a:t> </a:t>
            </a:r>
            <a:r>
              <a:rPr lang="en-US" sz="2400" dirty="0" err="1">
                <a:solidFill>
                  <a:schemeClr val="tx1"/>
                </a:solidFill>
              </a:rPr>
              <a:t>makro</a:t>
            </a:r>
            <a:endParaRPr lang="en-US" sz="2400" dirty="0">
              <a:solidFill>
                <a:schemeClr val="tx1"/>
              </a:solidFill>
            </a:endParaRPr>
          </a:p>
          <a:p>
            <a:pPr marL="457200" indent="-457200" algn="just"/>
            <a:r>
              <a:rPr lang="en-US" sz="2400" b="1" dirty="0">
                <a:solidFill>
                  <a:schemeClr val="tx1"/>
                </a:solidFill>
              </a:rPr>
              <a:t>        </a:t>
            </a:r>
            <a:r>
              <a:rPr lang="en-US" sz="2400" dirty="0">
                <a:solidFill>
                  <a:schemeClr val="tx1"/>
                </a:solidFill>
              </a:rPr>
              <a:t>- </a:t>
            </a:r>
            <a:r>
              <a:rPr lang="en-US" sz="2400" dirty="0" err="1">
                <a:solidFill>
                  <a:schemeClr val="tx1"/>
                </a:solidFill>
              </a:rPr>
              <a:t>Moneter</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Kependudukan</a:t>
            </a:r>
            <a:endParaRPr lang="en-US" sz="2400" dirty="0">
              <a:solidFill>
                <a:schemeClr val="tx1"/>
              </a:solidFill>
            </a:endParaRPr>
          </a:p>
          <a:p>
            <a:pPr marL="457200" indent="-457200" algn="just"/>
            <a:r>
              <a:rPr lang="en-US" sz="2400" dirty="0">
                <a:solidFill>
                  <a:schemeClr val="tx1"/>
                </a:solidFill>
              </a:rPr>
              <a:t>        - Kebijaksanaan2 </a:t>
            </a:r>
            <a:r>
              <a:rPr lang="en-US" sz="2400" dirty="0" err="1">
                <a:solidFill>
                  <a:schemeClr val="tx1"/>
                </a:solidFill>
              </a:rPr>
              <a:t>pemerintah</a:t>
            </a:r>
            <a:r>
              <a:rPr lang="en-US" sz="2400" dirty="0">
                <a:solidFill>
                  <a:schemeClr val="tx1"/>
                </a:solidFill>
              </a:rPr>
              <a:t> </a:t>
            </a:r>
            <a:r>
              <a:rPr lang="en-US" sz="2400" dirty="0" err="1">
                <a:solidFill>
                  <a:schemeClr val="tx1"/>
                </a:solidFill>
              </a:rPr>
              <a:t>di</a:t>
            </a:r>
            <a:r>
              <a:rPr lang="en-US" sz="2400" dirty="0">
                <a:solidFill>
                  <a:schemeClr val="tx1"/>
                </a:solidFill>
              </a:rPr>
              <a:t> </a:t>
            </a:r>
            <a:r>
              <a:rPr lang="en-US" sz="2400" dirty="0" err="1">
                <a:solidFill>
                  <a:schemeClr val="tx1"/>
                </a:solidFill>
              </a:rPr>
              <a:t>bidang</a:t>
            </a:r>
            <a:r>
              <a:rPr lang="en-US" sz="2400" dirty="0">
                <a:solidFill>
                  <a:schemeClr val="tx1"/>
                </a:solidFill>
              </a:rPr>
              <a:t> </a:t>
            </a:r>
            <a:r>
              <a:rPr lang="en-US" sz="2400" dirty="0" err="1">
                <a:solidFill>
                  <a:schemeClr val="tx1"/>
                </a:solidFill>
              </a:rPr>
              <a:t>ekonomi</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Teknologi</a:t>
            </a:r>
            <a:endParaRPr lang="en-US" sz="2400" dirty="0">
              <a:solidFill>
                <a:schemeClr val="tx1"/>
              </a:solidFill>
            </a:endParaRPr>
          </a:p>
          <a:p>
            <a:pPr marL="457200" indent="-457200" algn="just"/>
            <a:r>
              <a:rPr lang="en-US" sz="2400" dirty="0">
                <a:solidFill>
                  <a:schemeClr val="tx1"/>
                </a:solidFill>
              </a:rPr>
              <a:t>       Dan </a:t>
            </a:r>
            <a:r>
              <a:rPr lang="en-US" sz="2400" dirty="0" err="1">
                <a:solidFill>
                  <a:schemeClr val="tx1"/>
                </a:solidFill>
              </a:rPr>
              <a:t>menilai</a:t>
            </a:r>
            <a:r>
              <a:rPr lang="en-US" sz="2400" dirty="0">
                <a:solidFill>
                  <a:schemeClr val="tx1"/>
                </a:solidFill>
              </a:rPr>
              <a:t> </a:t>
            </a:r>
            <a:r>
              <a:rPr lang="en-US" sz="2400" dirty="0" err="1">
                <a:solidFill>
                  <a:schemeClr val="tx1"/>
                </a:solidFill>
              </a:rPr>
              <a:t>akibatnya</a:t>
            </a:r>
            <a:r>
              <a:rPr lang="en-US" sz="2400" dirty="0">
                <a:solidFill>
                  <a:schemeClr val="tx1"/>
                </a:solidFill>
              </a:rPr>
              <a:t> </a:t>
            </a:r>
            <a:r>
              <a:rPr lang="en-US" sz="2400" dirty="0" err="1">
                <a:solidFill>
                  <a:schemeClr val="tx1"/>
                </a:solidFill>
              </a:rPr>
              <a:t>terhadap</a:t>
            </a:r>
            <a:r>
              <a:rPr lang="en-US" sz="2400" dirty="0">
                <a:solidFill>
                  <a:schemeClr val="tx1"/>
                </a:solidFill>
              </a:rPr>
              <a:t> </a:t>
            </a:r>
            <a:r>
              <a:rPr lang="en-US" sz="2400" dirty="0" err="1">
                <a:solidFill>
                  <a:schemeClr val="tx1"/>
                </a:solidFill>
              </a:rPr>
              <a:t>permintaan</a:t>
            </a:r>
            <a:r>
              <a:rPr lang="en-US" sz="2400" dirty="0">
                <a:solidFill>
                  <a:schemeClr val="tx1"/>
                </a:solidFill>
              </a:rPr>
              <a:t> </a:t>
            </a:r>
            <a:r>
              <a:rPr lang="en-US" sz="2400" dirty="0" err="1">
                <a:solidFill>
                  <a:schemeClr val="tx1"/>
                </a:solidFill>
              </a:rPr>
              <a:t>industri</a:t>
            </a:r>
            <a:r>
              <a:rPr lang="en-US" sz="2400" dirty="0">
                <a:solidFill>
                  <a:schemeClr val="tx1"/>
                </a:solidFill>
              </a:rPr>
              <a:t> </a:t>
            </a:r>
          </a:p>
          <a:p>
            <a:pPr marL="457200" indent="-457200" algn="just"/>
            <a:endParaRPr lang="en-US" sz="24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71437"/>
          </a:xfrm>
        </p:spPr>
        <p:txBody>
          <a:bodyPr>
            <a:noAutofit/>
          </a:bodyPr>
          <a:lstStyle/>
          <a:p>
            <a:pPr algn="l"/>
            <a:endParaRPr lang="en-US" sz="3600" dirty="0"/>
          </a:p>
        </p:txBody>
      </p:sp>
      <p:sp>
        <p:nvSpPr>
          <p:cNvPr id="3" name="Subtitle 2"/>
          <p:cNvSpPr>
            <a:spLocks noGrp="1"/>
          </p:cNvSpPr>
          <p:nvPr>
            <p:ph type="subTitle" idx="1"/>
          </p:nvPr>
        </p:nvSpPr>
        <p:spPr>
          <a:xfrm>
            <a:off x="500034" y="1124744"/>
            <a:ext cx="8143932" cy="5256584"/>
          </a:xfrm>
        </p:spPr>
        <p:txBody>
          <a:bodyPr>
            <a:normAutofit fontScale="92500" lnSpcReduction="10000"/>
          </a:bodyPr>
          <a:lstStyle/>
          <a:p>
            <a:pPr marL="457200" indent="-457200" algn="just"/>
            <a:r>
              <a:rPr lang="id-ID" sz="2400" dirty="0">
                <a:solidFill>
                  <a:schemeClr val="tx1"/>
                </a:solidFill>
              </a:rPr>
              <a:t>  </a:t>
            </a:r>
            <a:r>
              <a:rPr lang="en-US" sz="2400" dirty="0">
                <a:solidFill>
                  <a:schemeClr val="tx1"/>
                </a:solidFill>
              </a:rPr>
              <a:t> b. </a:t>
            </a:r>
            <a:r>
              <a:rPr lang="en-US" sz="2400" dirty="0" err="1">
                <a:solidFill>
                  <a:schemeClr val="tx1"/>
                </a:solidFill>
              </a:rPr>
              <a:t>Melakukan</a:t>
            </a:r>
            <a:r>
              <a:rPr lang="en-US" sz="2400" dirty="0">
                <a:solidFill>
                  <a:schemeClr val="tx1"/>
                </a:solidFill>
              </a:rPr>
              <a:t> </a:t>
            </a:r>
            <a:r>
              <a:rPr lang="en-US" sz="2400" dirty="0" err="1">
                <a:solidFill>
                  <a:schemeClr val="tx1"/>
                </a:solidFill>
              </a:rPr>
              <a:t>analisa</a:t>
            </a:r>
            <a:r>
              <a:rPr lang="en-US" sz="2400" dirty="0">
                <a:solidFill>
                  <a:schemeClr val="tx1"/>
                </a:solidFill>
              </a:rPr>
              <a:t> </a:t>
            </a:r>
            <a:r>
              <a:rPr lang="en-US" sz="2400" dirty="0" err="1">
                <a:solidFill>
                  <a:schemeClr val="tx1"/>
                </a:solidFill>
              </a:rPr>
              <a:t>industri</a:t>
            </a:r>
            <a:r>
              <a:rPr lang="en-US" sz="2400" dirty="0">
                <a:solidFill>
                  <a:schemeClr val="tx1"/>
                </a:solidFill>
              </a:rPr>
              <a:t> </a:t>
            </a:r>
          </a:p>
          <a:p>
            <a:pPr marL="457200" indent="-457200" algn="just"/>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mengetahui</a:t>
            </a:r>
            <a:r>
              <a:rPr lang="en-US" sz="2400" dirty="0">
                <a:solidFill>
                  <a:schemeClr val="tx1"/>
                </a:solidFill>
              </a:rPr>
              <a:t> </a:t>
            </a:r>
            <a:r>
              <a:rPr lang="en-US" sz="2400" dirty="0" err="1">
                <a:solidFill>
                  <a:schemeClr val="tx1"/>
                </a:solidFill>
              </a:rPr>
              <a:t>kemampuan</a:t>
            </a:r>
            <a:r>
              <a:rPr lang="en-US" sz="2400" dirty="0">
                <a:solidFill>
                  <a:schemeClr val="tx1"/>
                </a:solidFill>
              </a:rPr>
              <a:t> </a:t>
            </a:r>
            <a:r>
              <a:rPr lang="en-US" sz="2400" dirty="0" err="1">
                <a:solidFill>
                  <a:schemeClr val="tx1"/>
                </a:solidFill>
              </a:rPr>
              <a:t>masyarakat</a:t>
            </a:r>
            <a:r>
              <a:rPr lang="en-US" sz="2400" dirty="0">
                <a:solidFill>
                  <a:schemeClr val="tx1"/>
                </a:solidFill>
              </a:rPr>
              <a:t> </a:t>
            </a:r>
            <a:r>
              <a:rPr lang="en-US" sz="2400" dirty="0" err="1">
                <a:solidFill>
                  <a:schemeClr val="tx1"/>
                </a:solidFill>
              </a:rPr>
              <a:t>menyerap</a:t>
            </a:r>
            <a:r>
              <a:rPr lang="en-US" sz="2400" dirty="0">
                <a:solidFill>
                  <a:schemeClr val="tx1"/>
                </a:solidFill>
              </a:rPr>
              <a:t> </a:t>
            </a:r>
            <a:r>
              <a:rPr lang="en-US" sz="2400" dirty="0" err="1">
                <a:solidFill>
                  <a:schemeClr val="tx1"/>
                </a:solidFill>
              </a:rPr>
              <a:t>produk</a:t>
            </a:r>
            <a:r>
              <a:rPr lang="en-US" sz="2400" dirty="0">
                <a:solidFill>
                  <a:schemeClr val="tx1"/>
                </a:solidFill>
              </a:rPr>
              <a:t> </a:t>
            </a:r>
            <a:r>
              <a:rPr lang="en-US" sz="2400" dirty="0" err="1">
                <a:solidFill>
                  <a:schemeClr val="tx1"/>
                </a:solidFill>
              </a:rPr>
              <a:t>sejenis</a:t>
            </a:r>
            <a:r>
              <a:rPr lang="en-US" sz="2400" dirty="0">
                <a:solidFill>
                  <a:schemeClr val="tx1"/>
                </a:solidFill>
              </a:rPr>
              <a:t> yang </a:t>
            </a:r>
            <a:r>
              <a:rPr lang="en-US" sz="2400" dirty="0" err="1">
                <a:solidFill>
                  <a:schemeClr val="tx1"/>
                </a:solidFill>
              </a:rPr>
              <a:t>dihasilkan</a:t>
            </a:r>
            <a:r>
              <a:rPr lang="en-US" sz="2400" dirty="0">
                <a:solidFill>
                  <a:schemeClr val="tx1"/>
                </a:solidFill>
              </a:rPr>
              <a:t> </a:t>
            </a:r>
            <a:r>
              <a:rPr lang="en-US" sz="2400" dirty="0" err="1">
                <a:solidFill>
                  <a:schemeClr val="tx1"/>
                </a:solidFill>
              </a:rPr>
              <a:t>oleh</a:t>
            </a:r>
            <a:r>
              <a:rPr lang="en-US" sz="2400" dirty="0">
                <a:solidFill>
                  <a:schemeClr val="tx1"/>
                </a:solidFill>
              </a:rPr>
              <a:t> </a:t>
            </a:r>
            <a:r>
              <a:rPr lang="en-US" sz="2400" dirty="0" err="1">
                <a:solidFill>
                  <a:schemeClr val="tx1"/>
                </a:solidFill>
              </a:rPr>
              <a:t>industri</a:t>
            </a:r>
            <a:r>
              <a:rPr lang="en-US" sz="2400" dirty="0">
                <a:solidFill>
                  <a:schemeClr val="tx1"/>
                </a:solidFill>
              </a:rPr>
              <a:t> </a:t>
            </a:r>
            <a:endParaRPr lang="id-ID" sz="2400" dirty="0">
              <a:solidFill>
                <a:schemeClr val="tx1"/>
              </a:solidFill>
            </a:endParaRPr>
          </a:p>
          <a:p>
            <a:pPr marL="457200" indent="-457200" algn="just"/>
            <a:r>
              <a:rPr lang="en-US" sz="2400" dirty="0">
                <a:solidFill>
                  <a:schemeClr val="tx1"/>
                </a:solidFill>
              </a:rPr>
              <a:t>   c. </a:t>
            </a:r>
            <a:r>
              <a:rPr lang="en-US" sz="2400" dirty="0" err="1">
                <a:solidFill>
                  <a:schemeClr val="tx1"/>
                </a:solidFill>
              </a:rPr>
              <a:t>Melakukan</a:t>
            </a:r>
            <a:r>
              <a:rPr lang="en-US" sz="2400" dirty="0">
                <a:solidFill>
                  <a:schemeClr val="tx1"/>
                </a:solidFill>
              </a:rPr>
              <a:t> </a:t>
            </a:r>
            <a:r>
              <a:rPr lang="en-US" sz="2400" dirty="0" err="1">
                <a:solidFill>
                  <a:schemeClr val="tx1"/>
                </a:solidFill>
              </a:rPr>
              <a:t>Analisa</a:t>
            </a:r>
            <a:r>
              <a:rPr lang="en-US" sz="2400" dirty="0">
                <a:solidFill>
                  <a:schemeClr val="tx1"/>
                </a:solidFill>
              </a:rPr>
              <a:t> </a:t>
            </a:r>
            <a:r>
              <a:rPr lang="en-US" sz="2400" dirty="0" err="1">
                <a:solidFill>
                  <a:schemeClr val="tx1"/>
                </a:solidFill>
              </a:rPr>
              <a:t>Prestasi</a:t>
            </a:r>
            <a:r>
              <a:rPr lang="en-US" sz="2400" dirty="0">
                <a:solidFill>
                  <a:schemeClr val="tx1"/>
                </a:solidFill>
              </a:rPr>
              <a:t> </a:t>
            </a:r>
            <a:r>
              <a:rPr lang="en-US" sz="2400" dirty="0" err="1">
                <a:solidFill>
                  <a:schemeClr val="tx1"/>
                </a:solidFill>
              </a:rPr>
              <a:t>Penjualan</a:t>
            </a:r>
            <a:r>
              <a:rPr lang="en-US" sz="2400" dirty="0">
                <a:solidFill>
                  <a:schemeClr val="tx1"/>
                </a:solidFill>
              </a:rPr>
              <a:t> yang </a:t>
            </a:r>
            <a:r>
              <a:rPr lang="en-US" sz="2400" dirty="0" err="1">
                <a:solidFill>
                  <a:schemeClr val="tx1"/>
                </a:solidFill>
              </a:rPr>
              <a:t>lalu</a:t>
            </a:r>
            <a:endParaRPr lang="en-US" sz="2400" dirty="0">
              <a:solidFill>
                <a:schemeClr val="tx1"/>
              </a:solidFill>
            </a:endParaRPr>
          </a:p>
          <a:p>
            <a:pPr marL="457200" indent="-457200" algn="just"/>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mengetahui</a:t>
            </a:r>
            <a:r>
              <a:rPr lang="en-US" sz="2400" dirty="0">
                <a:solidFill>
                  <a:schemeClr val="tx1"/>
                </a:solidFill>
              </a:rPr>
              <a:t> </a:t>
            </a:r>
            <a:r>
              <a:rPr lang="en-US" sz="2400" dirty="0" err="1">
                <a:solidFill>
                  <a:schemeClr val="tx1"/>
                </a:solidFill>
              </a:rPr>
              <a:t>posisi</a:t>
            </a:r>
            <a:r>
              <a:rPr lang="en-US" sz="2400" dirty="0">
                <a:solidFill>
                  <a:schemeClr val="tx1"/>
                </a:solidFill>
              </a:rPr>
              <a:t> </a:t>
            </a:r>
            <a:r>
              <a:rPr lang="en-US" sz="2400" dirty="0" err="1">
                <a:solidFill>
                  <a:schemeClr val="tx1"/>
                </a:solidFill>
              </a:rPr>
              <a:t>perusahaan</a:t>
            </a:r>
            <a:r>
              <a:rPr lang="en-US" sz="2400" dirty="0">
                <a:solidFill>
                  <a:schemeClr val="tx1"/>
                </a:solidFill>
              </a:rPr>
              <a:t> </a:t>
            </a:r>
            <a:r>
              <a:rPr lang="en-US" sz="2400" dirty="0" err="1">
                <a:solidFill>
                  <a:schemeClr val="tx1"/>
                </a:solidFill>
              </a:rPr>
              <a:t>pada</a:t>
            </a:r>
            <a:r>
              <a:rPr lang="en-US" sz="2400" dirty="0">
                <a:solidFill>
                  <a:schemeClr val="tx1"/>
                </a:solidFill>
              </a:rPr>
              <a:t> </a:t>
            </a:r>
            <a:r>
              <a:rPr lang="en-US" sz="2400" dirty="0" err="1">
                <a:solidFill>
                  <a:schemeClr val="tx1"/>
                </a:solidFill>
              </a:rPr>
              <a:t>masa</a:t>
            </a:r>
            <a:r>
              <a:rPr lang="en-US" sz="2400" dirty="0">
                <a:solidFill>
                  <a:schemeClr val="tx1"/>
                </a:solidFill>
              </a:rPr>
              <a:t> </a:t>
            </a:r>
            <a:r>
              <a:rPr lang="en-US" sz="2400" dirty="0" err="1">
                <a:solidFill>
                  <a:schemeClr val="tx1"/>
                </a:solidFill>
              </a:rPr>
              <a:t>lalu</a:t>
            </a:r>
            <a:r>
              <a:rPr lang="en-US" sz="2400" dirty="0">
                <a:solidFill>
                  <a:schemeClr val="tx1"/>
                </a:solidFill>
              </a:rPr>
              <a:t>, </a:t>
            </a:r>
            <a:r>
              <a:rPr lang="en-US" sz="2400" dirty="0" err="1">
                <a:solidFill>
                  <a:schemeClr val="tx1"/>
                </a:solidFill>
              </a:rPr>
              <a:t>dengan</a:t>
            </a:r>
            <a:r>
              <a:rPr lang="en-US" sz="2400" dirty="0">
                <a:solidFill>
                  <a:schemeClr val="tx1"/>
                </a:solidFill>
              </a:rPr>
              <a:t> </a:t>
            </a:r>
            <a:r>
              <a:rPr lang="en-US" sz="2400" dirty="0" err="1">
                <a:solidFill>
                  <a:schemeClr val="tx1"/>
                </a:solidFill>
              </a:rPr>
              <a:t>kata</a:t>
            </a:r>
            <a:r>
              <a:rPr lang="en-US" sz="2400" dirty="0">
                <a:solidFill>
                  <a:schemeClr val="tx1"/>
                </a:solidFill>
              </a:rPr>
              <a:t> lain </a:t>
            </a:r>
            <a:r>
              <a:rPr lang="en-US" sz="2400" dirty="0" err="1">
                <a:solidFill>
                  <a:schemeClr val="tx1"/>
                </a:solidFill>
              </a:rPr>
              <a:t>untuk</a:t>
            </a:r>
            <a:r>
              <a:rPr lang="en-US" sz="2400" dirty="0">
                <a:solidFill>
                  <a:schemeClr val="tx1"/>
                </a:solidFill>
              </a:rPr>
              <a:t> </a:t>
            </a:r>
            <a:r>
              <a:rPr lang="en-US" sz="2400" dirty="0" err="1">
                <a:solidFill>
                  <a:schemeClr val="tx1"/>
                </a:solidFill>
              </a:rPr>
              <a:t>mengetahui</a:t>
            </a:r>
            <a:r>
              <a:rPr lang="en-US" sz="2400" dirty="0">
                <a:solidFill>
                  <a:schemeClr val="tx1"/>
                </a:solidFill>
              </a:rPr>
              <a:t> market share yang </a:t>
            </a:r>
            <a:r>
              <a:rPr lang="en-US" sz="2400" dirty="0" err="1">
                <a:solidFill>
                  <a:schemeClr val="tx1"/>
                </a:solidFill>
              </a:rPr>
              <a:t>dimiliki</a:t>
            </a:r>
            <a:r>
              <a:rPr lang="en-US" sz="2400" dirty="0">
                <a:solidFill>
                  <a:schemeClr val="tx1"/>
                </a:solidFill>
              </a:rPr>
              <a:t> </a:t>
            </a:r>
            <a:r>
              <a:rPr lang="en-US" sz="2400" dirty="0" err="1">
                <a:solidFill>
                  <a:schemeClr val="tx1"/>
                </a:solidFill>
              </a:rPr>
              <a:t>perusahaan</a:t>
            </a:r>
            <a:r>
              <a:rPr lang="en-US" sz="2400" dirty="0">
                <a:solidFill>
                  <a:schemeClr val="tx1"/>
                </a:solidFill>
              </a:rPr>
              <a:t> </a:t>
            </a:r>
            <a:r>
              <a:rPr lang="en-US" sz="2400" dirty="0" err="1">
                <a:solidFill>
                  <a:schemeClr val="tx1"/>
                </a:solidFill>
              </a:rPr>
              <a:t>dimasa</a:t>
            </a:r>
            <a:r>
              <a:rPr lang="en-US" sz="2400" dirty="0">
                <a:solidFill>
                  <a:schemeClr val="tx1"/>
                </a:solidFill>
              </a:rPr>
              <a:t> </a:t>
            </a:r>
            <a:r>
              <a:rPr lang="en-US" sz="2400" dirty="0" err="1">
                <a:solidFill>
                  <a:schemeClr val="tx1"/>
                </a:solidFill>
              </a:rPr>
              <a:t>lampau</a:t>
            </a:r>
            <a:endParaRPr lang="en-US" sz="2400" dirty="0">
              <a:solidFill>
                <a:schemeClr val="tx1"/>
              </a:solidFill>
            </a:endParaRPr>
          </a:p>
          <a:p>
            <a:pPr marL="457200" indent="-457200" algn="just"/>
            <a:r>
              <a:rPr lang="en-US" sz="2400" dirty="0">
                <a:solidFill>
                  <a:schemeClr val="tx1"/>
                </a:solidFill>
              </a:rPr>
              <a:t>   d. </a:t>
            </a:r>
            <a:r>
              <a:rPr lang="en-US" sz="2400" dirty="0" err="1">
                <a:solidFill>
                  <a:schemeClr val="tx1"/>
                </a:solidFill>
              </a:rPr>
              <a:t>Analisa</a:t>
            </a:r>
            <a:r>
              <a:rPr lang="en-US" sz="2400" dirty="0">
                <a:solidFill>
                  <a:schemeClr val="tx1"/>
                </a:solidFill>
              </a:rPr>
              <a:t> </a:t>
            </a:r>
            <a:r>
              <a:rPr lang="en-US" sz="2400" dirty="0" err="1">
                <a:solidFill>
                  <a:schemeClr val="tx1"/>
                </a:solidFill>
              </a:rPr>
              <a:t>Penentuan</a:t>
            </a:r>
            <a:r>
              <a:rPr lang="en-US" sz="2400" dirty="0">
                <a:solidFill>
                  <a:schemeClr val="tx1"/>
                </a:solidFill>
              </a:rPr>
              <a:t> </a:t>
            </a:r>
            <a:r>
              <a:rPr lang="en-US" sz="2400" dirty="0" err="1">
                <a:solidFill>
                  <a:schemeClr val="tx1"/>
                </a:solidFill>
              </a:rPr>
              <a:t>Prestasi</a:t>
            </a:r>
            <a:r>
              <a:rPr lang="en-US" sz="2400" dirty="0">
                <a:solidFill>
                  <a:schemeClr val="tx1"/>
                </a:solidFill>
              </a:rPr>
              <a:t> </a:t>
            </a:r>
            <a:r>
              <a:rPr lang="en-US" sz="2400" dirty="0" err="1">
                <a:solidFill>
                  <a:schemeClr val="tx1"/>
                </a:solidFill>
              </a:rPr>
              <a:t>Penjualan</a:t>
            </a:r>
            <a:r>
              <a:rPr lang="en-US" sz="2400" dirty="0">
                <a:solidFill>
                  <a:schemeClr val="tx1"/>
                </a:solidFill>
              </a:rPr>
              <a:t> yang </a:t>
            </a:r>
            <a:r>
              <a:rPr lang="en-US" sz="2400" dirty="0" err="1">
                <a:solidFill>
                  <a:schemeClr val="tx1"/>
                </a:solidFill>
              </a:rPr>
              <a:t>akan</a:t>
            </a:r>
            <a:r>
              <a:rPr lang="en-US" sz="2400" dirty="0">
                <a:solidFill>
                  <a:schemeClr val="tx1"/>
                </a:solidFill>
              </a:rPr>
              <a:t> </a:t>
            </a:r>
            <a:r>
              <a:rPr lang="en-US" sz="2400" dirty="0" err="1">
                <a:solidFill>
                  <a:schemeClr val="tx1"/>
                </a:solidFill>
              </a:rPr>
              <a:t>datang</a:t>
            </a:r>
            <a:r>
              <a:rPr lang="en-US" sz="2400" dirty="0">
                <a:solidFill>
                  <a:schemeClr val="tx1"/>
                </a:solidFill>
              </a:rPr>
              <a:t>.</a:t>
            </a:r>
          </a:p>
          <a:p>
            <a:pPr marL="457200" indent="-457200" algn="just"/>
            <a:r>
              <a:rPr lang="en-US" sz="2400" dirty="0">
                <a:solidFill>
                  <a:schemeClr val="tx1"/>
                </a:solidFill>
              </a:rPr>
              <a:t>        </a:t>
            </a:r>
            <a:r>
              <a:rPr lang="en-US" sz="2400" dirty="0" err="1">
                <a:solidFill>
                  <a:schemeClr val="tx1"/>
                </a:solidFill>
              </a:rPr>
              <a:t>Untuk</a:t>
            </a:r>
            <a:r>
              <a:rPr lang="en-US" sz="2400" dirty="0">
                <a:solidFill>
                  <a:schemeClr val="tx1"/>
                </a:solidFill>
              </a:rPr>
              <a:t> </a:t>
            </a:r>
            <a:r>
              <a:rPr lang="en-US" sz="2400" dirty="0" err="1">
                <a:solidFill>
                  <a:schemeClr val="tx1"/>
                </a:solidFill>
              </a:rPr>
              <a:t>mengetahui</a:t>
            </a:r>
            <a:r>
              <a:rPr lang="en-US" sz="2400" dirty="0">
                <a:solidFill>
                  <a:schemeClr val="tx1"/>
                </a:solidFill>
              </a:rPr>
              <a:t> </a:t>
            </a:r>
            <a:r>
              <a:rPr lang="en-US" sz="2400" dirty="0" err="1">
                <a:solidFill>
                  <a:schemeClr val="tx1"/>
                </a:solidFill>
              </a:rPr>
              <a:t>kemampuan</a:t>
            </a:r>
            <a:r>
              <a:rPr lang="en-US" sz="2400" dirty="0">
                <a:solidFill>
                  <a:schemeClr val="tx1"/>
                </a:solidFill>
              </a:rPr>
              <a:t> </a:t>
            </a:r>
            <a:r>
              <a:rPr lang="en-US" sz="2400" dirty="0" err="1">
                <a:solidFill>
                  <a:schemeClr val="tx1"/>
                </a:solidFill>
              </a:rPr>
              <a:t>perusahaan</a:t>
            </a:r>
            <a:r>
              <a:rPr lang="en-US" sz="2400" dirty="0">
                <a:solidFill>
                  <a:schemeClr val="tx1"/>
                </a:solidFill>
              </a:rPr>
              <a:t> </a:t>
            </a:r>
            <a:r>
              <a:rPr lang="en-US" sz="2400" dirty="0" err="1">
                <a:solidFill>
                  <a:schemeClr val="tx1"/>
                </a:solidFill>
              </a:rPr>
              <a:t>mencapai</a:t>
            </a:r>
            <a:r>
              <a:rPr lang="en-US" sz="2400" dirty="0">
                <a:solidFill>
                  <a:schemeClr val="tx1"/>
                </a:solidFill>
              </a:rPr>
              <a:t> target </a:t>
            </a:r>
            <a:r>
              <a:rPr lang="en-US" sz="2400" dirty="0" err="1">
                <a:solidFill>
                  <a:schemeClr val="tx1"/>
                </a:solidFill>
              </a:rPr>
              <a:t>penjualan</a:t>
            </a:r>
            <a:r>
              <a:rPr lang="en-US" sz="2400" dirty="0">
                <a:solidFill>
                  <a:schemeClr val="tx1"/>
                </a:solidFill>
              </a:rPr>
              <a:t> </a:t>
            </a:r>
            <a:r>
              <a:rPr lang="en-US" sz="2400" dirty="0" err="1">
                <a:solidFill>
                  <a:schemeClr val="tx1"/>
                </a:solidFill>
              </a:rPr>
              <a:t>dimasa</a:t>
            </a:r>
            <a:r>
              <a:rPr lang="en-US" sz="2400" dirty="0">
                <a:solidFill>
                  <a:schemeClr val="tx1"/>
                </a:solidFill>
              </a:rPr>
              <a:t> </a:t>
            </a:r>
            <a:r>
              <a:rPr lang="en-US" sz="2400" dirty="0" err="1">
                <a:solidFill>
                  <a:schemeClr val="tx1"/>
                </a:solidFill>
              </a:rPr>
              <a:t>depan</a:t>
            </a:r>
            <a:r>
              <a:rPr lang="en-US" sz="2400" dirty="0">
                <a:solidFill>
                  <a:schemeClr val="tx1"/>
                </a:solidFill>
              </a:rPr>
              <a:t>, </a:t>
            </a:r>
            <a:r>
              <a:rPr lang="en-US" sz="2400" dirty="0" err="1">
                <a:solidFill>
                  <a:schemeClr val="tx1"/>
                </a:solidFill>
              </a:rPr>
              <a:t>dengan</a:t>
            </a:r>
            <a:r>
              <a:rPr lang="en-US" sz="2400" dirty="0">
                <a:solidFill>
                  <a:schemeClr val="tx1"/>
                </a:solidFill>
              </a:rPr>
              <a:t> </a:t>
            </a:r>
            <a:r>
              <a:rPr lang="en-US" sz="2400" dirty="0" err="1">
                <a:solidFill>
                  <a:schemeClr val="tx1"/>
                </a:solidFill>
              </a:rPr>
              <a:t>memperhatikan</a:t>
            </a:r>
            <a:r>
              <a:rPr lang="en-US" sz="2400" dirty="0">
                <a:solidFill>
                  <a:schemeClr val="tx1"/>
                </a:solidFill>
              </a:rPr>
              <a:t> faktor2 </a:t>
            </a:r>
            <a:r>
              <a:rPr lang="en-US" sz="2400" dirty="0" err="1">
                <a:solidFill>
                  <a:schemeClr val="tx1"/>
                </a:solidFill>
              </a:rPr>
              <a:t>produksi</a:t>
            </a:r>
            <a:r>
              <a:rPr lang="en-US" sz="2400" dirty="0">
                <a:solidFill>
                  <a:schemeClr val="tx1"/>
                </a:solidFill>
              </a:rPr>
              <a:t> </a:t>
            </a:r>
            <a:r>
              <a:rPr lang="en-US" sz="2400" dirty="0" err="1">
                <a:solidFill>
                  <a:schemeClr val="tx1"/>
                </a:solidFill>
              </a:rPr>
              <a:t>seperti</a:t>
            </a:r>
            <a:r>
              <a:rPr lang="en-US" sz="2400" dirty="0">
                <a:solidFill>
                  <a:schemeClr val="tx1"/>
                </a:solidFill>
              </a:rPr>
              <a:t> :</a:t>
            </a:r>
          </a:p>
          <a:p>
            <a:pPr marL="457200" indent="-457200" algn="just"/>
            <a:r>
              <a:rPr lang="en-US" sz="2400" dirty="0">
                <a:solidFill>
                  <a:schemeClr val="tx1"/>
                </a:solidFill>
              </a:rPr>
              <a:t>         - </a:t>
            </a:r>
            <a:r>
              <a:rPr lang="en-US" sz="2400" dirty="0" err="1">
                <a:solidFill>
                  <a:schemeClr val="tx1"/>
                </a:solidFill>
              </a:rPr>
              <a:t>Bahan</a:t>
            </a:r>
            <a:r>
              <a:rPr lang="en-US" sz="2400" dirty="0">
                <a:solidFill>
                  <a:schemeClr val="tx1"/>
                </a:solidFill>
              </a:rPr>
              <a:t> </a:t>
            </a:r>
            <a:r>
              <a:rPr lang="en-US" sz="2400" dirty="0" err="1">
                <a:solidFill>
                  <a:schemeClr val="tx1"/>
                </a:solidFill>
              </a:rPr>
              <a:t>mentah</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Tenaga</a:t>
            </a:r>
            <a:r>
              <a:rPr lang="en-US" sz="2400" dirty="0">
                <a:solidFill>
                  <a:schemeClr val="tx1"/>
                </a:solidFill>
              </a:rPr>
              <a:t> </a:t>
            </a:r>
            <a:r>
              <a:rPr lang="en-US" sz="2400" dirty="0" err="1">
                <a:solidFill>
                  <a:schemeClr val="tx1"/>
                </a:solidFill>
              </a:rPr>
              <a:t>kerja</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Kapasitas</a:t>
            </a:r>
            <a:r>
              <a:rPr lang="en-US" sz="2400" dirty="0">
                <a:solidFill>
                  <a:schemeClr val="tx1"/>
                </a:solidFill>
              </a:rPr>
              <a:t> </a:t>
            </a:r>
            <a:r>
              <a:rPr lang="en-US" sz="2400" dirty="0" err="1">
                <a:solidFill>
                  <a:schemeClr val="tx1"/>
                </a:solidFill>
              </a:rPr>
              <a:t>produksi</a:t>
            </a:r>
            <a:endParaRPr lang="en-US" sz="2400" dirty="0">
              <a:solidFill>
                <a:schemeClr val="tx1"/>
              </a:solidFill>
            </a:endParaRPr>
          </a:p>
          <a:p>
            <a:pPr marL="457200" indent="-457200" algn="just"/>
            <a:r>
              <a:rPr lang="en-US" sz="2400" dirty="0">
                <a:solidFill>
                  <a:schemeClr val="tx1"/>
                </a:solidFill>
              </a:rPr>
              <a:t>         - </a:t>
            </a:r>
            <a:r>
              <a:rPr lang="en-US" sz="2400" dirty="0" err="1">
                <a:solidFill>
                  <a:schemeClr val="tx1"/>
                </a:solidFill>
              </a:rPr>
              <a:t>Keadaan</a:t>
            </a:r>
            <a:r>
              <a:rPr lang="en-US" sz="2400" dirty="0">
                <a:solidFill>
                  <a:schemeClr val="tx1"/>
                </a:solidFill>
              </a:rPr>
              <a:t> </a:t>
            </a:r>
            <a:r>
              <a:rPr lang="en-US" sz="2400" dirty="0" err="1">
                <a:solidFill>
                  <a:schemeClr val="tx1"/>
                </a:solidFill>
              </a:rPr>
              <a:t>permodalan</a:t>
            </a:r>
            <a:r>
              <a:rPr lang="en-US" sz="2400" dirty="0">
                <a:solidFill>
                  <a:schemeClr val="tx1"/>
                </a:solidFill>
              </a:rPr>
              <a:t>.</a:t>
            </a:r>
          </a:p>
          <a:p>
            <a:pPr marL="457200" indent="-457200" algn="just"/>
            <a:endParaRPr lang="en-US" sz="2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548679"/>
            <a:ext cx="8352928" cy="864097"/>
          </a:xfrm>
        </p:spPr>
        <p:txBody>
          <a:bodyPr>
            <a:normAutofit fontScale="90000"/>
          </a:bodyPr>
          <a:lstStyle/>
          <a:p>
            <a:pPr algn="just"/>
            <a:r>
              <a:rPr lang="id-ID" b="1" dirty="0">
                <a:solidFill>
                  <a:srgbClr val="00B0F0"/>
                </a:solidFill>
              </a:rPr>
              <a:t>Formula Regresi dan Analisa Korelasi </a:t>
            </a:r>
          </a:p>
        </p:txBody>
      </p:sp>
      <p:sp>
        <p:nvSpPr>
          <p:cNvPr id="3" name="Subtitle 2"/>
          <p:cNvSpPr>
            <a:spLocks noGrp="1"/>
          </p:cNvSpPr>
          <p:nvPr>
            <p:ph type="subTitle" idx="1"/>
          </p:nvPr>
        </p:nvSpPr>
        <p:spPr>
          <a:xfrm>
            <a:off x="539552" y="1628800"/>
            <a:ext cx="8280920" cy="4752528"/>
          </a:xfrm>
        </p:spPr>
        <p:txBody>
          <a:bodyPr>
            <a:normAutofit fontScale="92500" lnSpcReduction="20000"/>
          </a:bodyPr>
          <a:lstStyle/>
          <a:p>
            <a:pPr algn="just"/>
            <a:r>
              <a:rPr lang="id-ID" dirty="0">
                <a:solidFill>
                  <a:schemeClr val="tx1"/>
                </a:solidFill>
              </a:rPr>
              <a:t>Contoh :</a:t>
            </a:r>
          </a:p>
          <a:p>
            <a:pPr algn="just"/>
            <a:r>
              <a:rPr lang="id-ID" dirty="0">
                <a:solidFill>
                  <a:schemeClr val="tx1"/>
                </a:solidFill>
              </a:rPr>
              <a:t>Penjualan susu bayi tergantung pada besarnya tingkat kelahiran. Jika X adalah tingkat kelahiran Y adalah tingkat penjualan susu bayi maka formula Regresi yang digunakan adalah </a:t>
            </a:r>
          </a:p>
          <a:p>
            <a:pPr algn="just"/>
            <a:r>
              <a:rPr lang="id-ID" dirty="0">
                <a:solidFill>
                  <a:schemeClr val="tx1"/>
                </a:solidFill>
              </a:rPr>
              <a:t>         Y    =  a + b.X</a:t>
            </a:r>
          </a:p>
          <a:p>
            <a:pPr algn="just"/>
            <a:r>
              <a:rPr lang="id-ID" dirty="0">
                <a:solidFill>
                  <a:schemeClr val="tx1"/>
                </a:solidFill>
              </a:rPr>
              <a:t>    I.   b    =  n.∑XY - ∑X.∑Y</a:t>
            </a:r>
          </a:p>
          <a:p>
            <a:pPr algn="just"/>
            <a:r>
              <a:rPr lang="id-ID" dirty="0">
                <a:solidFill>
                  <a:schemeClr val="tx1"/>
                </a:solidFill>
              </a:rPr>
              <a:t>                     n.∑Y – (∑X)²</a:t>
            </a:r>
          </a:p>
          <a:p>
            <a:pPr algn="just"/>
            <a:endParaRPr lang="id-ID" sz="1400" dirty="0">
              <a:solidFill>
                <a:schemeClr val="tx1"/>
              </a:solidFill>
            </a:endParaRPr>
          </a:p>
          <a:p>
            <a:pPr algn="just"/>
            <a:r>
              <a:rPr lang="id-ID" dirty="0">
                <a:solidFill>
                  <a:schemeClr val="tx1"/>
                </a:solidFill>
              </a:rPr>
              <a:t>   II.   a    =   ∑Y – b.∑X</a:t>
            </a:r>
          </a:p>
          <a:p>
            <a:pPr algn="just"/>
            <a:r>
              <a:rPr lang="id-ID" dirty="0">
                <a:solidFill>
                  <a:schemeClr val="tx1"/>
                </a:solidFill>
              </a:rPr>
              <a:t>                           n   </a:t>
            </a:r>
          </a:p>
          <a:p>
            <a:pPr algn="just"/>
            <a:endParaRPr lang="id-ID" dirty="0">
              <a:solidFill>
                <a:schemeClr val="tx1"/>
              </a:solidFill>
            </a:endParaRPr>
          </a:p>
        </p:txBody>
      </p:sp>
      <p:cxnSp>
        <p:nvCxnSpPr>
          <p:cNvPr id="7" name="Straight Connector 6"/>
          <p:cNvCxnSpPr/>
          <p:nvPr/>
        </p:nvCxnSpPr>
        <p:spPr>
          <a:xfrm>
            <a:off x="2411760" y="5695156"/>
            <a:ext cx="1512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339752" y="4543028"/>
            <a:ext cx="208823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1336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0034" y="428605"/>
            <a:ext cx="8143932" cy="71437"/>
          </a:xfrm>
        </p:spPr>
        <p:txBody>
          <a:bodyPr>
            <a:noAutofit/>
          </a:bodyPr>
          <a:lstStyle/>
          <a:p>
            <a:pPr algn="l"/>
            <a:endParaRPr lang="en-US" sz="3600" dirty="0"/>
          </a:p>
        </p:txBody>
      </p:sp>
      <p:sp>
        <p:nvSpPr>
          <p:cNvPr id="3" name="Subtitle 2"/>
          <p:cNvSpPr>
            <a:spLocks noGrp="1"/>
          </p:cNvSpPr>
          <p:nvPr>
            <p:ph type="subTitle" idx="1"/>
          </p:nvPr>
        </p:nvSpPr>
        <p:spPr>
          <a:xfrm>
            <a:off x="539552" y="1340768"/>
            <a:ext cx="8143932" cy="4968552"/>
          </a:xfrm>
        </p:spPr>
        <p:txBody>
          <a:bodyPr>
            <a:normAutofit/>
          </a:bodyPr>
          <a:lstStyle/>
          <a:p>
            <a:pPr marL="457200" indent="-457200" algn="just"/>
            <a:r>
              <a:rPr lang="id-ID" sz="2400" dirty="0">
                <a:solidFill>
                  <a:schemeClr val="tx1"/>
                </a:solidFill>
              </a:rPr>
              <a:t>    </a:t>
            </a:r>
            <a:r>
              <a:rPr lang="en-US" sz="2400" dirty="0">
                <a:solidFill>
                  <a:schemeClr val="tx1"/>
                </a:solidFill>
              </a:rPr>
              <a:t>e. </a:t>
            </a:r>
            <a:r>
              <a:rPr lang="en-US" sz="2400" dirty="0" err="1">
                <a:solidFill>
                  <a:schemeClr val="tx1"/>
                </a:solidFill>
              </a:rPr>
              <a:t>Menyusun</a:t>
            </a:r>
            <a:r>
              <a:rPr lang="en-US" sz="2400" dirty="0">
                <a:solidFill>
                  <a:schemeClr val="tx1"/>
                </a:solidFill>
              </a:rPr>
              <a:t> Forecast </a:t>
            </a:r>
            <a:r>
              <a:rPr lang="en-US" sz="2400" dirty="0" err="1">
                <a:solidFill>
                  <a:schemeClr val="tx1"/>
                </a:solidFill>
              </a:rPr>
              <a:t>Penjualan</a:t>
            </a:r>
            <a:r>
              <a:rPr lang="en-US" sz="2400" dirty="0">
                <a:solidFill>
                  <a:schemeClr val="tx1"/>
                </a:solidFill>
              </a:rPr>
              <a:t> </a:t>
            </a:r>
          </a:p>
          <a:p>
            <a:pPr marL="457200" indent="-457200" algn="just"/>
            <a:r>
              <a:rPr lang="en-US" sz="2400" dirty="0">
                <a:solidFill>
                  <a:schemeClr val="tx1"/>
                </a:solidFill>
              </a:rPr>
              <a:t>    </a:t>
            </a:r>
            <a:r>
              <a:rPr lang="id-ID" sz="2400" dirty="0">
                <a:solidFill>
                  <a:schemeClr val="tx1"/>
                </a:solidFill>
              </a:rPr>
              <a:t> </a:t>
            </a:r>
            <a:r>
              <a:rPr lang="en-US" sz="2400" dirty="0">
                <a:solidFill>
                  <a:schemeClr val="tx1"/>
                </a:solidFill>
              </a:rPr>
              <a:t>    </a:t>
            </a:r>
            <a:r>
              <a:rPr lang="en-US" sz="2400" dirty="0" err="1">
                <a:solidFill>
                  <a:schemeClr val="tx1"/>
                </a:solidFill>
              </a:rPr>
              <a:t>Meramalkan</a:t>
            </a:r>
            <a:r>
              <a:rPr lang="en-US" sz="2400" dirty="0">
                <a:solidFill>
                  <a:schemeClr val="tx1"/>
                </a:solidFill>
              </a:rPr>
              <a:t> </a:t>
            </a:r>
            <a:r>
              <a:rPr lang="en-US" sz="2400" dirty="0" err="1">
                <a:solidFill>
                  <a:schemeClr val="tx1"/>
                </a:solidFill>
              </a:rPr>
              <a:t>jumlah</a:t>
            </a:r>
            <a:r>
              <a:rPr lang="en-US" sz="2400" dirty="0">
                <a:solidFill>
                  <a:schemeClr val="tx1"/>
                </a:solidFill>
              </a:rPr>
              <a:t> </a:t>
            </a:r>
            <a:r>
              <a:rPr lang="en-US" sz="2400" dirty="0" err="1">
                <a:solidFill>
                  <a:schemeClr val="tx1"/>
                </a:solidFill>
              </a:rPr>
              <a:t>penjualan</a:t>
            </a:r>
            <a:r>
              <a:rPr lang="en-US" sz="2400" dirty="0">
                <a:solidFill>
                  <a:schemeClr val="tx1"/>
                </a:solidFill>
              </a:rPr>
              <a:t> yang </a:t>
            </a:r>
            <a:r>
              <a:rPr lang="en-US" sz="2400" dirty="0" err="1">
                <a:solidFill>
                  <a:schemeClr val="tx1"/>
                </a:solidFill>
              </a:rPr>
              <a:t>diharapkan</a:t>
            </a:r>
            <a:r>
              <a:rPr lang="en-US" sz="2400" dirty="0">
                <a:solidFill>
                  <a:schemeClr val="tx1"/>
                </a:solidFill>
              </a:rPr>
              <a:t> </a:t>
            </a:r>
            <a:r>
              <a:rPr lang="en-US" sz="2400" dirty="0" err="1">
                <a:solidFill>
                  <a:schemeClr val="tx1"/>
                </a:solidFill>
              </a:rPr>
              <a:t>dengan</a:t>
            </a:r>
            <a:endParaRPr lang="id-ID" sz="2400" dirty="0">
              <a:solidFill>
                <a:schemeClr val="tx1"/>
              </a:solidFill>
            </a:endParaRPr>
          </a:p>
          <a:p>
            <a:pPr marL="457200" indent="-457200" algn="just"/>
            <a:r>
              <a:rPr lang="id-ID" sz="2400" dirty="0">
                <a:solidFill>
                  <a:schemeClr val="tx1"/>
                </a:solidFill>
              </a:rPr>
              <a:t>     </a:t>
            </a:r>
            <a:r>
              <a:rPr lang="en-US" sz="2400" dirty="0">
                <a:solidFill>
                  <a:schemeClr val="tx1"/>
                </a:solidFill>
              </a:rPr>
              <a:t> </a:t>
            </a:r>
            <a:r>
              <a:rPr lang="id-ID" sz="2400" dirty="0">
                <a:solidFill>
                  <a:schemeClr val="tx1"/>
                </a:solidFill>
              </a:rPr>
              <a:t>   </a:t>
            </a:r>
            <a:r>
              <a:rPr lang="en-US" sz="2400" dirty="0" err="1">
                <a:solidFill>
                  <a:schemeClr val="tx1"/>
                </a:solidFill>
              </a:rPr>
              <a:t>anggapan</a:t>
            </a:r>
            <a:r>
              <a:rPr lang="en-US" sz="2400" dirty="0">
                <a:solidFill>
                  <a:schemeClr val="tx1"/>
                </a:solidFill>
              </a:rPr>
              <a:t> </a:t>
            </a:r>
            <a:r>
              <a:rPr lang="en-US" sz="2400" dirty="0" err="1">
                <a:solidFill>
                  <a:schemeClr val="tx1"/>
                </a:solidFill>
              </a:rPr>
              <a:t>segala</a:t>
            </a:r>
            <a:r>
              <a:rPr lang="en-US" sz="2400" dirty="0">
                <a:solidFill>
                  <a:schemeClr val="tx1"/>
                </a:solidFill>
              </a:rPr>
              <a:t> </a:t>
            </a:r>
            <a:r>
              <a:rPr lang="en-US" sz="2400" dirty="0" err="1">
                <a:solidFill>
                  <a:schemeClr val="tx1"/>
                </a:solidFill>
              </a:rPr>
              <a:t>sesuatu</a:t>
            </a:r>
            <a:r>
              <a:rPr lang="en-US" sz="2400" dirty="0">
                <a:solidFill>
                  <a:schemeClr val="tx1"/>
                </a:solidFill>
              </a:rPr>
              <a:t> </a:t>
            </a:r>
            <a:r>
              <a:rPr lang="en-US" sz="2400" dirty="0" err="1">
                <a:solidFill>
                  <a:schemeClr val="tx1"/>
                </a:solidFill>
              </a:rPr>
              <a:t>berjalan</a:t>
            </a:r>
            <a:r>
              <a:rPr lang="en-US" sz="2400" dirty="0">
                <a:solidFill>
                  <a:schemeClr val="tx1"/>
                </a:solidFill>
              </a:rPr>
              <a:t> </a:t>
            </a:r>
            <a:r>
              <a:rPr lang="en-US" sz="2400" dirty="0" err="1">
                <a:solidFill>
                  <a:schemeClr val="tx1"/>
                </a:solidFill>
              </a:rPr>
              <a:t>seperti</a:t>
            </a:r>
            <a:r>
              <a:rPr lang="id-ID" sz="2400" dirty="0">
                <a:solidFill>
                  <a:schemeClr val="tx1"/>
                </a:solidFill>
              </a:rPr>
              <a:t> </a:t>
            </a:r>
            <a:r>
              <a:rPr lang="en-US" sz="2400" dirty="0" err="1">
                <a:solidFill>
                  <a:schemeClr val="tx1"/>
                </a:solidFill>
              </a:rPr>
              <a:t>masa</a:t>
            </a:r>
            <a:r>
              <a:rPr lang="en-US" sz="2400" dirty="0">
                <a:solidFill>
                  <a:schemeClr val="tx1"/>
                </a:solidFill>
              </a:rPr>
              <a:t> </a:t>
            </a:r>
            <a:r>
              <a:rPr lang="en-US" sz="2400" dirty="0" err="1">
                <a:solidFill>
                  <a:schemeClr val="tx1"/>
                </a:solidFill>
              </a:rPr>
              <a:t>lalu</a:t>
            </a:r>
            <a:endParaRPr lang="id-ID" sz="2400" dirty="0">
              <a:solidFill>
                <a:schemeClr val="tx1"/>
              </a:solidFill>
            </a:endParaRPr>
          </a:p>
          <a:p>
            <a:pPr marL="457200" indent="-457200" algn="just"/>
            <a:r>
              <a:rPr lang="id-ID" sz="2400" dirty="0">
                <a:solidFill>
                  <a:schemeClr val="tx1"/>
                </a:solidFill>
              </a:rPr>
              <a:t>        </a:t>
            </a:r>
            <a:r>
              <a:rPr lang="en-US" sz="2400" dirty="0">
                <a:solidFill>
                  <a:schemeClr val="tx1"/>
                </a:solidFill>
              </a:rPr>
              <a:t> (Forecast Sales)</a:t>
            </a:r>
          </a:p>
          <a:p>
            <a:pPr marL="457200" indent="-457200" algn="just"/>
            <a:r>
              <a:rPr lang="en-US" sz="2400" dirty="0">
                <a:solidFill>
                  <a:schemeClr val="tx1"/>
                </a:solidFill>
              </a:rPr>
              <a:t>     f. </a:t>
            </a:r>
            <a:r>
              <a:rPr lang="en-US" sz="2400" dirty="0" err="1">
                <a:solidFill>
                  <a:schemeClr val="tx1"/>
                </a:solidFill>
              </a:rPr>
              <a:t>Menentukan</a:t>
            </a:r>
            <a:r>
              <a:rPr lang="en-US" sz="2400" dirty="0">
                <a:solidFill>
                  <a:schemeClr val="tx1"/>
                </a:solidFill>
              </a:rPr>
              <a:t> </a:t>
            </a:r>
            <a:r>
              <a:rPr lang="en-US" sz="2400" dirty="0" err="1">
                <a:solidFill>
                  <a:schemeClr val="tx1"/>
                </a:solidFill>
              </a:rPr>
              <a:t>jumlah</a:t>
            </a:r>
            <a:r>
              <a:rPr lang="en-US" sz="2400" dirty="0">
                <a:solidFill>
                  <a:schemeClr val="tx1"/>
                </a:solidFill>
              </a:rPr>
              <a:t> </a:t>
            </a:r>
            <a:r>
              <a:rPr lang="en-US" sz="2400" dirty="0" err="1">
                <a:solidFill>
                  <a:schemeClr val="tx1"/>
                </a:solidFill>
              </a:rPr>
              <a:t>penjualan</a:t>
            </a:r>
            <a:r>
              <a:rPr lang="en-US" sz="2400" dirty="0">
                <a:solidFill>
                  <a:schemeClr val="tx1"/>
                </a:solidFill>
              </a:rPr>
              <a:t> yang </a:t>
            </a:r>
            <a:r>
              <a:rPr lang="en-US" sz="2400" dirty="0" err="1">
                <a:solidFill>
                  <a:schemeClr val="tx1"/>
                </a:solidFill>
              </a:rPr>
              <a:t>dianggarkan</a:t>
            </a:r>
            <a:endParaRPr lang="id-ID" sz="2400" dirty="0">
              <a:solidFill>
                <a:schemeClr val="tx1"/>
              </a:solidFill>
            </a:endParaRPr>
          </a:p>
          <a:p>
            <a:pPr marL="457200" indent="-457200" algn="just"/>
            <a:r>
              <a:rPr lang="id-ID" sz="2400" dirty="0"/>
              <a:t>       </a:t>
            </a:r>
            <a:r>
              <a:rPr lang="en-US" sz="2400" dirty="0">
                <a:solidFill>
                  <a:schemeClr val="tx1"/>
                </a:solidFill>
              </a:rPr>
              <a:t> (Budget</a:t>
            </a:r>
            <a:r>
              <a:rPr lang="id-ID" sz="2400" dirty="0">
                <a:solidFill>
                  <a:schemeClr val="tx1"/>
                </a:solidFill>
              </a:rPr>
              <a:t> </a:t>
            </a:r>
            <a:r>
              <a:rPr lang="en-US" sz="2400" dirty="0">
                <a:solidFill>
                  <a:schemeClr val="tx1"/>
                </a:solidFill>
              </a:rPr>
              <a:t>Sales)</a:t>
            </a:r>
          </a:p>
          <a:p>
            <a:pPr marL="457200" indent="-457200" algn="just"/>
            <a:r>
              <a:rPr lang="en-US" sz="2400" dirty="0">
                <a:solidFill>
                  <a:schemeClr val="tx1"/>
                </a:solidFill>
              </a:rPr>
              <a:t>     g. </a:t>
            </a:r>
            <a:r>
              <a:rPr lang="en-US" sz="2400" dirty="0" err="1">
                <a:solidFill>
                  <a:schemeClr val="tx1"/>
                </a:solidFill>
              </a:rPr>
              <a:t>Menghitung</a:t>
            </a:r>
            <a:r>
              <a:rPr lang="en-US" sz="2400" dirty="0">
                <a:solidFill>
                  <a:schemeClr val="tx1"/>
                </a:solidFill>
              </a:rPr>
              <a:t> </a:t>
            </a:r>
            <a:r>
              <a:rPr lang="en-US" sz="2400" dirty="0" err="1">
                <a:solidFill>
                  <a:schemeClr val="tx1"/>
                </a:solidFill>
              </a:rPr>
              <a:t>laba</a:t>
            </a:r>
            <a:r>
              <a:rPr lang="en-US" sz="2400" dirty="0">
                <a:solidFill>
                  <a:schemeClr val="tx1"/>
                </a:solidFill>
              </a:rPr>
              <a:t>/</a:t>
            </a:r>
            <a:r>
              <a:rPr lang="en-US" sz="2400" dirty="0" err="1">
                <a:solidFill>
                  <a:schemeClr val="tx1"/>
                </a:solidFill>
              </a:rPr>
              <a:t>rugi</a:t>
            </a:r>
            <a:r>
              <a:rPr lang="en-US" sz="2400" dirty="0">
                <a:solidFill>
                  <a:schemeClr val="tx1"/>
                </a:solidFill>
              </a:rPr>
              <a:t> yang </a:t>
            </a:r>
            <a:r>
              <a:rPr lang="en-US" sz="2400" dirty="0" err="1">
                <a:solidFill>
                  <a:schemeClr val="tx1"/>
                </a:solidFill>
              </a:rPr>
              <a:t>mungkin</a:t>
            </a:r>
            <a:r>
              <a:rPr lang="en-US" sz="2400" dirty="0">
                <a:solidFill>
                  <a:schemeClr val="tx1"/>
                </a:solidFill>
              </a:rPr>
              <a:t> </a:t>
            </a:r>
            <a:r>
              <a:rPr lang="en-US" sz="2400" dirty="0" err="1">
                <a:solidFill>
                  <a:schemeClr val="tx1"/>
                </a:solidFill>
              </a:rPr>
              <a:t>diperoleh</a:t>
            </a:r>
            <a:r>
              <a:rPr lang="en-US" sz="2400" dirty="0">
                <a:solidFill>
                  <a:schemeClr val="tx1"/>
                </a:solidFill>
              </a:rPr>
              <a:t> (Budget</a:t>
            </a:r>
            <a:endParaRPr lang="id-ID" sz="2400" dirty="0">
              <a:solidFill>
                <a:schemeClr val="tx1"/>
              </a:solidFill>
            </a:endParaRPr>
          </a:p>
          <a:p>
            <a:pPr marL="457200" indent="-457200" algn="just"/>
            <a:r>
              <a:rPr lang="id-ID" sz="2400" dirty="0">
                <a:solidFill>
                  <a:schemeClr val="tx1"/>
                </a:solidFill>
              </a:rPr>
              <a:t>         </a:t>
            </a:r>
            <a:r>
              <a:rPr lang="en-US" sz="2400" dirty="0">
                <a:solidFill>
                  <a:schemeClr val="tx1"/>
                </a:solidFill>
              </a:rPr>
              <a:t>Profit)</a:t>
            </a:r>
          </a:p>
          <a:p>
            <a:pPr marL="457200" indent="-457200" algn="just"/>
            <a:r>
              <a:rPr lang="en-US" sz="2400" dirty="0">
                <a:solidFill>
                  <a:schemeClr val="tx1"/>
                </a:solidFill>
              </a:rPr>
              <a:t>     h. </a:t>
            </a:r>
            <a:r>
              <a:rPr lang="en-US" sz="2400" dirty="0" err="1">
                <a:solidFill>
                  <a:schemeClr val="tx1"/>
                </a:solidFill>
              </a:rPr>
              <a:t>Mengkomunikasikan</a:t>
            </a:r>
            <a:r>
              <a:rPr lang="en-US" sz="2400" dirty="0">
                <a:solidFill>
                  <a:schemeClr val="tx1"/>
                </a:solidFill>
              </a:rPr>
              <a:t> </a:t>
            </a:r>
            <a:r>
              <a:rPr lang="en-US" sz="2400" dirty="0" err="1">
                <a:solidFill>
                  <a:schemeClr val="tx1"/>
                </a:solidFill>
              </a:rPr>
              <a:t>rencana</a:t>
            </a:r>
            <a:r>
              <a:rPr lang="en-US" sz="2400" dirty="0">
                <a:solidFill>
                  <a:schemeClr val="tx1"/>
                </a:solidFill>
              </a:rPr>
              <a:t> </a:t>
            </a:r>
            <a:r>
              <a:rPr lang="en-US" sz="2400" dirty="0" err="1">
                <a:solidFill>
                  <a:schemeClr val="tx1"/>
                </a:solidFill>
              </a:rPr>
              <a:t>penjualan</a:t>
            </a:r>
            <a:r>
              <a:rPr lang="en-US" sz="2400" dirty="0">
                <a:solidFill>
                  <a:schemeClr val="tx1"/>
                </a:solidFill>
              </a:rPr>
              <a:t> yang </a:t>
            </a:r>
            <a:r>
              <a:rPr lang="en-US" sz="2400" dirty="0" err="1">
                <a:solidFill>
                  <a:schemeClr val="tx1"/>
                </a:solidFill>
              </a:rPr>
              <a:t>telah</a:t>
            </a:r>
            <a:endParaRPr lang="id-ID" sz="2400" dirty="0">
              <a:solidFill>
                <a:schemeClr val="tx1"/>
              </a:solidFill>
            </a:endParaRPr>
          </a:p>
          <a:p>
            <a:pPr marL="457200" indent="-457200" algn="just"/>
            <a:r>
              <a:rPr lang="id-ID" sz="2400" dirty="0">
                <a:solidFill>
                  <a:schemeClr val="tx1"/>
                </a:solidFill>
              </a:rPr>
              <a:t>          </a:t>
            </a:r>
            <a:r>
              <a:rPr lang="en-US" sz="2400" dirty="0" err="1">
                <a:solidFill>
                  <a:schemeClr val="tx1"/>
                </a:solidFill>
              </a:rPr>
              <a:t>disetujui</a:t>
            </a:r>
            <a:r>
              <a:rPr lang="en-US" sz="2400" dirty="0">
                <a:solidFill>
                  <a:schemeClr val="tx1"/>
                </a:solidFill>
              </a:rPr>
              <a:t> </a:t>
            </a:r>
            <a:r>
              <a:rPr lang="en-US" sz="2400" dirty="0" err="1">
                <a:solidFill>
                  <a:schemeClr val="tx1"/>
                </a:solidFill>
              </a:rPr>
              <a:t>pada</a:t>
            </a:r>
            <a:r>
              <a:rPr lang="en-US" sz="2400" dirty="0">
                <a:solidFill>
                  <a:schemeClr val="tx1"/>
                </a:solidFill>
              </a:rPr>
              <a:t> </a:t>
            </a:r>
            <a:r>
              <a:rPr lang="en-US" sz="2400" dirty="0" err="1">
                <a:solidFill>
                  <a:schemeClr val="tx1"/>
                </a:solidFill>
              </a:rPr>
              <a:t>pihak</a:t>
            </a:r>
            <a:r>
              <a:rPr lang="en-US" sz="2400" dirty="0">
                <a:solidFill>
                  <a:schemeClr val="tx1"/>
                </a:solidFill>
              </a:rPr>
              <a:t> lain yang </a:t>
            </a:r>
            <a:r>
              <a:rPr lang="en-US" sz="2400" dirty="0" err="1">
                <a:solidFill>
                  <a:schemeClr val="tx1"/>
                </a:solidFill>
              </a:rPr>
              <a:t>berkepentingan</a:t>
            </a:r>
            <a:r>
              <a:rPr lang="en-US" sz="2400" dirty="0">
                <a:solidFill>
                  <a:schemeClr val="tx1"/>
                </a:solidFill>
              </a:rPr>
              <a:t>.</a:t>
            </a:r>
          </a:p>
          <a:p>
            <a:pPr marL="457200" indent="-457200" algn="just"/>
            <a:endParaRPr lang="en-US" sz="2400" dirty="0">
              <a:solidFill>
                <a:schemeClr val="tx1"/>
              </a:solidFill>
            </a:endParaRPr>
          </a:p>
        </p:txBody>
      </p:sp>
    </p:spTree>
    <p:extLst>
      <p:ext uri="{BB962C8B-B14F-4D97-AF65-F5344CB8AC3E}">
        <p14:creationId xmlns:p14="http://schemas.microsoft.com/office/powerpoint/2010/main" val="15672140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20688"/>
            <a:ext cx="8287948" cy="1440160"/>
          </a:xfrm>
        </p:spPr>
        <p:txBody>
          <a:bodyPr>
            <a:noAutofit/>
          </a:bodyPr>
          <a:lstStyle/>
          <a:p>
            <a:pPr algn="l"/>
            <a:br>
              <a:rPr lang="id-ID" sz="3200" b="1" dirty="0"/>
            </a:br>
            <a:br>
              <a:rPr lang="id-ID" sz="3200" dirty="0"/>
            </a:br>
            <a:r>
              <a:rPr lang="id-ID" sz="3200" dirty="0"/>
              <a:t>Tu</a:t>
            </a:r>
            <a:r>
              <a:rPr lang="en-US" sz="3600" dirty="0" err="1"/>
              <a:t>juan</a:t>
            </a:r>
            <a:r>
              <a:rPr lang="en-US" sz="3600" dirty="0"/>
              <a:t> </a:t>
            </a:r>
            <a:r>
              <a:rPr lang="en-US" sz="3600" dirty="0" err="1"/>
              <a:t>Penyusunan</a:t>
            </a:r>
            <a:r>
              <a:rPr lang="en-US" sz="3600" dirty="0"/>
              <a:t> </a:t>
            </a:r>
            <a:r>
              <a:rPr lang="en-US" sz="3600" dirty="0" err="1"/>
              <a:t>Anggaran</a:t>
            </a:r>
            <a:r>
              <a:rPr lang="en-US" sz="3600" dirty="0"/>
              <a:t> </a:t>
            </a:r>
            <a:r>
              <a:rPr lang="en-US" sz="3600" dirty="0" err="1"/>
              <a:t>Penjualan</a:t>
            </a:r>
            <a:br>
              <a:rPr lang="id-ID" sz="3200" b="1" dirty="0"/>
            </a:br>
            <a:endParaRPr lang="en-US" sz="3200" b="1" dirty="0"/>
          </a:p>
        </p:txBody>
      </p:sp>
      <p:sp>
        <p:nvSpPr>
          <p:cNvPr id="3" name="Subtitle 2"/>
          <p:cNvSpPr>
            <a:spLocks noGrp="1"/>
          </p:cNvSpPr>
          <p:nvPr>
            <p:ph type="subTitle" idx="1"/>
          </p:nvPr>
        </p:nvSpPr>
        <p:spPr>
          <a:xfrm>
            <a:off x="500034" y="2420888"/>
            <a:ext cx="8143932" cy="4008508"/>
          </a:xfrm>
        </p:spPr>
        <p:txBody>
          <a:bodyPr>
            <a:normAutofit/>
          </a:bodyPr>
          <a:lstStyle/>
          <a:p>
            <a:pPr marL="457200" indent="-457200" algn="just"/>
            <a:r>
              <a:rPr lang="en-US" sz="2800" dirty="0">
                <a:solidFill>
                  <a:schemeClr val="tx1"/>
                </a:solidFill>
              </a:rPr>
              <a:t>      </a:t>
            </a:r>
            <a:r>
              <a:rPr lang="id-ID" sz="2800" dirty="0">
                <a:solidFill>
                  <a:schemeClr val="tx1"/>
                </a:solidFill>
              </a:rPr>
              <a:t>        </a:t>
            </a:r>
            <a:r>
              <a:rPr lang="en-US" sz="2800" dirty="0" err="1">
                <a:solidFill>
                  <a:schemeClr val="tx1"/>
                </a:solidFill>
              </a:rPr>
              <a:t>Adalah</a:t>
            </a:r>
            <a:r>
              <a:rPr lang="en-US" sz="2800" dirty="0">
                <a:solidFill>
                  <a:schemeClr val="tx1"/>
                </a:solidFill>
              </a:rPr>
              <a:t> </a:t>
            </a:r>
            <a:r>
              <a:rPr lang="en-US" sz="2800" dirty="0" err="1">
                <a:solidFill>
                  <a:schemeClr val="tx1"/>
                </a:solidFill>
              </a:rPr>
              <a:t>untuk</a:t>
            </a:r>
            <a:r>
              <a:rPr lang="en-US" sz="2800" dirty="0">
                <a:solidFill>
                  <a:schemeClr val="tx1"/>
                </a:solidFill>
              </a:rPr>
              <a:t> </a:t>
            </a:r>
            <a:r>
              <a:rPr lang="en-US" sz="2800" dirty="0" err="1">
                <a:solidFill>
                  <a:schemeClr val="tx1"/>
                </a:solidFill>
              </a:rPr>
              <a:t>merencanakan</a:t>
            </a:r>
            <a:r>
              <a:rPr lang="en-US" sz="2800" dirty="0">
                <a:solidFill>
                  <a:schemeClr val="tx1"/>
                </a:solidFill>
              </a:rPr>
              <a:t> </a:t>
            </a:r>
            <a:r>
              <a:rPr lang="en-US" sz="2800" dirty="0" err="1">
                <a:solidFill>
                  <a:schemeClr val="tx1"/>
                </a:solidFill>
              </a:rPr>
              <a:t>setepat</a:t>
            </a:r>
            <a:r>
              <a:rPr lang="en-US" sz="2800" dirty="0">
                <a:solidFill>
                  <a:schemeClr val="tx1"/>
                </a:solidFill>
              </a:rPr>
              <a:t> </a:t>
            </a:r>
            <a:r>
              <a:rPr lang="en-US" sz="2800" dirty="0" err="1">
                <a:solidFill>
                  <a:schemeClr val="tx1"/>
                </a:solidFill>
              </a:rPr>
              <a:t>mugkin</a:t>
            </a:r>
            <a:r>
              <a:rPr lang="en-US" sz="2800" dirty="0">
                <a:solidFill>
                  <a:schemeClr val="tx1"/>
                </a:solidFill>
              </a:rPr>
              <a:t> </a:t>
            </a:r>
            <a:r>
              <a:rPr lang="en-US" sz="2800" dirty="0" err="1">
                <a:solidFill>
                  <a:schemeClr val="tx1"/>
                </a:solidFill>
              </a:rPr>
              <a:t>ingkat</a:t>
            </a:r>
            <a:r>
              <a:rPr lang="id-ID" sz="2800" dirty="0">
                <a:solidFill>
                  <a:schemeClr val="tx1"/>
                </a:solidFill>
              </a:rPr>
              <a:t> </a:t>
            </a:r>
            <a:r>
              <a:rPr lang="en-US" sz="2800" dirty="0" err="1">
                <a:solidFill>
                  <a:schemeClr val="tx1"/>
                </a:solidFill>
              </a:rPr>
              <a:t>penjualan</a:t>
            </a:r>
            <a:r>
              <a:rPr lang="en-US" sz="2800" dirty="0">
                <a:solidFill>
                  <a:schemeClr val="tx1"/>
                </a:solidFill>
              </a:rPr>
              <a:t> </a:t>
            </a:r>
            <a:r>
              <a:rPr lang="en-US" sz="2800" dirty="0" err="1">
                <a:solidFill>
                  <a:schemeClr val="tx1"/>
                </a:solidFill>
              </a:rPr>
              <a:t>pada</a:t>
            </a:r>
            <a:r>
              <a:rPr lang="en-US" sz="2800" dirty="0">
                <a:solidFill>
                  <a:schemeClr val="tx1"/>
                </a:solidFill>
              </a:rPr>
              <a:t> </a:t>
            </a:r>
            <a:r>
              <a:rPr lang="en-US" sz="2800" dirty="0" err="1">
                <a:solidFill>
                  <a:schemeClr val="tx1"/>
                </a:solidFill>
              </a:rPr>
              <a:t>periode</a:t>
            </a:r>
            <a:r>
              <a:rPr lang="en-US" sz="2800" dirty="0">
                <a:solidFill>
                  <a:schemeClr val="tx1"/>
                </a:solidFill>
              </a:rPr>
              <a:t> yang </a:t>
            </a:r>
            <a:r>
              <a:rPr lang="en-US" sz="2800" dirty="0" err="1">
                <a:solidFill>
                  <a:schemeClr val="tx1"/>
                </a:solidFill>
              </a:rPr>
              <a:t>akan</a:t>
            </a:r>
            <a:r>
              <a:rPr lang="en-US" sz="2800" dirty="0">
                <a:solidFill>
                  <a:schemeClr val="tx1"/>
                </a:solidFill>
              </a:rPr>
              <a:t> </a:t>
            </a:r>
            <a:r>
              <a:rPr lang="en-US" sz="2800" dirty="0" err="1">
                <a:solidFill>
                  <a:schemeClr val="tx1"/>
                </a:solidFill>
              </a:rPr>
              <a:t>datang</a:t>
            </a:r>
            <a:r>
              <a:rPr lang="en-US" sz="2800" dirty="0">
                <a:solidFill>
                  <a:schemeClr val="tx1"/>
                </a:solidFill>
              </a:rPr>
              <a:t> </a:t>
            </a:r>
            <a:r>
              <a:rPr lang="en-US" sz="2800" dirty="0" err="1">
                <a:solidFill>
                  <a:schemeClr val="tx1"/>
                </a:solidFill>
              </a:rPr>
              <a:t>dengan</a:t>
            </a:r>
            <a:r>
              <a:rPr lang="en-US" sz="2800" dirty="0">
                <a:solidFill>
                  <a:schemeClr val="tx1"/>
                </a:solidFill>
              </a:rPr>
              <a:t> </a:t>
            </a:r>
            <a:r>
              <a:rPr lang="en-US" sz="2800" dirty="0" err="1">
                <a:solidFill>
                  <a:schemeClr val="tx1"/>
                </a:solidFill>
              </a:rPr>
              <a:t>memperhatikan</a:t>
            </a:r>
            <a:r>
              <a:rPr lang="en-US" sz="2800" dirty="0">
                <a:solidFill>
                  <a:schemeClr val="tx1"/>
                </a:solidFill>
              </a:rPr>
              <a:t> data yang </a:t>
            </a:r>
            <a:r>
              <a:rPr lang="en-US" sz="2800" dirty="0" err="1">
                <a:solidFill>
                  <a:schemeClr val="tx1"/>
                </a:solidFill>
              </a:rPr>
              <a:t>merupakan</a:t>
            </a:r>
            <a:r>
              <a:rPr lang="en-US" sz="2800" dirty="0">
                <a:solidFill>
                  <a:schemeClr val="tx1"/>
                </a:solidFill>
              </a:rPr>
              <a:t> </a:t>
            </a:r>
            <a:r>
              <a:rPr lang="en-US" sz="2800" dirty="0" err="1">
                <a:solidFill>
                  <a:schemeClr val="tx1"/>
                </a:solidFill>
              </a:rPr>
              <a:t>pencerminan</a:t>
            </a:r>
            <a:r>
              <a:rPr lang="en-US" sz="2800" dirty="0">
                <a:solidFill>
                  <a:schemeClr val="tx1"/>
                </a:solidFill>
              </a:rPr>
              <a:t> </a:t>
            </a:r>
            <a:r>
              <a:rPr lang="en-US" sz="2800" dirty="0" err="1">
                <a:solidFill>
                  <a:schemeClr val="tx1"/>
                </a:solidFill>
              </a:rPr>
              <a:t>kejadian</a:t>
            </a:r>
            <a:r>
              <a:rPr lang="en-US" sz="2800" dirty="0">
                <a:solidFill>
                  <a:schemeClr val="tx1"/>
                </a:solidFill>
              </a:rPr>
              <a:t> yang </a:t>
            </a:r>
            <a:r>
              <a:rPr lang="en-US" sz="2800" dirty="0" err="1">
                <a:solidFill>
                  <a:schemeClr val="tx1"/>
                </a:solidFill>
              </a:rPr>
              <a:t>dialami</a:t>
            </a:r>
            <a:r>
              <a:rPr lang="en-US" sz="2800" dirty="0">
                <a:solidFill>
                  <a:schemeClr val="tx1"/>
                </a:solidFill>
              </a:rPr>
              <a:t> </a:t>
            </a:r>
            <a:r>
              <a:rPr lang="en-US" sz="2800" dirty="0" err="1">
                <a:solidFill>
                  <a:schemeClr val="tx1"/>
                </a:solidFill>
              </a:rPr>
              <a:t>perusahaan</a:t>
            </a:r>
            <a:r>
              <a:rPr lang="en-US" sz="2800" dirty="0">
                <a:solidFill>
                  <a:schemeClr val="tx1"/>
                </a:solidFill>
              </a:rPr>
              <a:t> </a:t>
            </a:r>
            <a:r>
              <a:rPr lang="en-US" sz="2800" dirty="0" err="1">
                <a:solidFill>
                  <a:schemeClr val="tx1"/>
                </a:solidFill>
              </a:rPr>
              <a:t>dimasa</a:t>
            </a:r>
            <a:r>
              <a:rPr lang="en-US" sz="2800" dirty="0">
                <a:solidFill>
                  <a:schemeClr val="tx1"/>
                </a:solidFill>
              </a:rPr>
              <a:t> </a:t>
            </a:r>
            <a:r>
              <a:rPr lang="en-US" sz="2800" dirty="0" err="1">
                <a:solidFill>
                  <a:schemeClr val="tx1"/>
                </a:solidFill>
              </a:rPr>
              <a:t>lalu</a:t>
            </a:r>
            <a:r>
              <a:rPr lang="en-US" sz="2800" dirty="0">
                <a:solidFill>
                  <a:schemeClr val="tx1"/>
                </a:solidFill>
              </a:rPr>
              <a:t>, </a:t>
            </a:r>
            <a:r>
              <a:rPr lang="en-US" sz="2800" dirty="0" err="1">
                <a:solidFill>
                  <a:schemeClr val="tx1"/>
                </a:solidFill>
              </a:rPr>
              <a:t>khususnya</a:t>
            </a:r>
            <a:r>
              <a:rPr lang="en-US" sz="2800" dirty="0">
                <a:solidFill>
                  <a:schemeClr val="tx1"/>
                </a:solidFill>
              </a:rPr>
              <a:t> </a:t>
            </a:r>
            <a:r>
              <a:rPr lang="en-US" sz="2800" dirty="0" err="1">
                <a:solidFill>
                  <a:schemeClr val="tx1"/>
                </a:solidFill>
              </a:rPr>
              <a:t>dibidang</a:t>
            </a:r>
            <a:r>
              <a:rPr lang="en-US" sz="2800" dirty="0">
                <a:solidFill>
                  <a:schemeClr val="tx1"/>
                </a:solidFill>
              </a:rPr>
              <a:t> </a:t>
            </a:r>
            <a:r>
              <a:rPr lang="en-US" sz="2800" dirty="0" err="1">
                <a:solidFill>
                  <a:schemeClr val="tx1"/>
                </a:solidFill>
              </a:rPr>
              <a:t>penjualan</a:t>
            </a:r>
            <a:r>
              <a:rPr lang="en-US" sz="2800" dirty="0">
                <a:solidFill>
                  <a:schemeClr val="tx1"/>
                </a:solidFill>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512168"/>
          </a:xfrm>
        </p:spPr>
        <p:txBody>
          <a:bodyPr>
            <a:normAutofit/>
          </a:bodyPr>
          <a:lstStyle/>
          <a:p>
            <a:r>
              <a:rPr lang="id-ID" sz="3600" dirty="0"/>
              <a:t>PT “XYZ:</a:t>
            </a:r>
            <a:br>
              <a:rPr lang="id-ID" sz="3600" dirty="0"/>
            </a:br>
            <a:r>
              <a:rPr lang="id-ID" sz="3600" dirty="0"/>
              <a:t>ANGGARAN </a:t>
            </a:r>
            <a:r>
              <a:rPr lang="en-US" sz="3600" dirty="0"/>
              <a:t>PENJUALAN</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1052549"/>
              </p:ext>
            </p:extLst>
          </p:nvPr>
        </p:nvGraphicFramePr>
        <p:xfrm>
          <a:off x="395536" y="1700808"/>
          <a:ext cx="8280920" cy="3467875"/>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792088">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864096">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792088">
                  <a:extLst>
                    <a:ext uri="{9D8B030D-6E8A-4147-A177-3AD203B41FA5}">
                      <a16:colId xmlns:a16="http://schemas.microsoft.com/office/drawing/2014/main" val="20008"/>
                    </a:ext>
                  </a:extLst>
                </a:gridCol>
              </a:tblGrid>
              <a:tr h="633235">
                <a:tc rowSpan="2">
                  <a:txBody>
                    <a:bodyPr/>
                    <a:lstStyle/>
                    <a:p>
                      <a:pPr algn="ctr"/>
                      <a:endParaRPr lang="id-ID" dirty="0"/>
                    </a:p>
                    <a:p>
                      <a:pPr algn="ctr"/>
                      <a:r>
                        <a:rPr lang="id-ID" dirty="0"/>
                        <a:t>Periode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lang="id-ID" dirty="0"/>
                        <a:t>JAKARTA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lang="id-ID" dirty="0"/>
                        <a:t>BANDUNG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rowSpan="2">
                  <a:txBody>
                    <a:bodyPr/>
                    <a:lstStyle/>
                    <a:p>
                      <a:pPr algn="ctr"/>
                      <a:r>
                        <a:rPr lang="id-ID" dirty="0"/>
                        <a:t>Total 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algn="ctr"/>
                      <a:r>
                        <a:rPr lang="id-ID" dirty="0"/>
                        <a:t>Total</a:t>
                      </a:r>
                    </a:p>
                    <a:p>
                      <a:pPr algn="ctr"/>
                      <a:r>
                        <a:rPr lang="id-ID" dirty="0"/>
                        <a:t>Rp.</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3235">
                <a:tc vMerge="1">
                  <a:txBody>
                    <a:bodyPr/>
                    <a:lstStyle/>
                    <a:p>
                      <a:pPr algn="ctr"/>
                      <a:endParaRPr lang="id-ID"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Harga</a:t>
                      </a:r>
                      <a:r>
                        <a:rPr lang="id-ID" baseline="0" dirty="0"/>
                        <a:t> </a:t>
                      </a:r>
                    </a:p>
                    <a:p>
                      <a:pPr algn="ctr"/>
                      <a:r>
                        <a:rPr lang="id-ID" baseline="0" dirty="0"/>
                        <a:t>/ unit</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Jml </a:t>
                      </a:r>
                    </a:p>
                    <a:p>
                      <a:pPr algn="ctr"/>
                      <a:r>
                        <a:rPr lang="id-ID" dirty="0"/>
                        <a:t>(Rp)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Harga </a:t>
                      </a:r>
                    </a:p>
                    <a:p>
                      <a:pPr algn="ctr"/>
                      <a:r>
                        <a:rPr lang="id-ID" dirty="0"/>
                        <a:t>/ 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Jml</a:t>
                      </a:r>
                    </a:p>
                    <a:p>
                      <a:pPr algn="ctr"/>
                      <a:r>
                        <a:rPr lang="id-ID" dirty="0"/>
                        <a:t>(Rp)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a:p>
                  </a:txBody>
                  <a:tcPr/>
                </a:tc>
                <a:tc vMerge="1">
                  <a:txBody>
                    <a:bodyPr/>
                    <a:lstStyle/>
                    <a:p>
                      <a:endParaRPr lang="id-ID"/>
                    </a:p>
                  </a:txBody>
                  <a:tcPr/>
                </a:tc>
                <a:extLst>
                  <a:ext uri="{0D108BD9-81ED-4DB2-BD59-A6C34878D82A}">
                    <a16:rowId xmlns:a16="http://schemas.microsoft.com/office/drawing/2014/main" val="10001"/>
                  </a:ext>
                </a:extLst>
              </a:tr>
              <a:tr h="457200">
                <a:tc>
                  <a:txBody>
                    <a:bodyPr/>
                    <a:lstStyle/>
                    <a:p>
                      <a:pPr algn="ctr"/>
                      <a:r>
                        <a:rPr lang="id-ID" dirty="0"/>
                        <a:t>Triwulan 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7200">
                <a:tc>
                  <a:txBody>
                    <a:bodyPr/>
                    <a:lstStyle/>
                    <a:p>
                      <a:pPr algn="ctr"/>
                      <a:r>
                        <a:rPr lang="id-ID" dirty="0"/>
                        <a:t>Triwulan II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20040">
                <a:tc>
                  <a:txBody>
                    <a:bodyPr/>
                    <a:lstStyle/>
                    <a:p>
                      <a:pPr algn="ctr"/>
                      <a:r>
                        <a:rPr lang="id-ID" dirty="0"/>
                        <a:t>Triwulan</a:t>
                      </a:r>
                      <a:r>
                        <a:rPr lang="id-ID" baseline="0" dirty="0"/>
                        <a:t> III</a:t>
                      </a:r>
                      <a:endParaRPr lang="id-ID"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57200">
                <a:tc>
                  <a:txBody>
                    <a:bodyPr/>
                    <a:lstStyle/>
                    <a:p>
                      <a:pPr algn="ctr"/>
                      <a:r>
                        <a:rPr lang="id-ID" dirty="0"/>
                        <a:t>Triwulan IV</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XX</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57200">
                <a:tc>
                  <a:txBody>
                    <a:bodyPr/>
                    <a:lstStyle/>
                    <a:p>
                      <a:pPr algn="ctr"/>
                      <a:r>
                        <a:rPr lang="id-ID" dirty="0"/>
                        <a:t>T O T A L</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dirty="0"/>
                        <a:t>XX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b="0" dirty="0"/>
                        <a:t>XX</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graphicFrame>
        <p:nvGraphicFramePr>
          <p:cNvPr id="3" name="Table 2"/>
          <p:cNvGraphicFramePr>
            <a:graphicFrameLocks noGrp="1"/>
          </p:cNvGraphicFramePr>
          <p:nvPr/>
        </p:nvGraphicFramePr>
        <p:xfrm>
          <a:off x="10802679" y="723014"/>
          <a:ext cx="276447" cy="365760"/>
        </p:xfrm>
        <a:graphic>
          <a:graphicData uri="http://schemas.openxmlformats.org/drawingml/2006/table">
            <a:tbl>
              <a:tblPr/>
              <a:tblGrid>
                <a:gridCol w="276447">
                  <a:extLst>
                    <a:ext uri="{9D8B030D-6E8A-4147-A177-3AD203B41FA5}">
                      <a16:colId xmlns:a16="http://schemas.microsoft.com/office/drawing/2014/main" val="20000"/>
                    </a:ext>
                  </a:extLst>
                </a:gridCol>
              </a:tblGrid>
              <a:tr h="170121">
                <a:tc>
                  <a:txBody>
                    <a:bodyPr/>
                    <a:lstStyle/>
                    <a:p>
                      <a:endParaRPr lang="id-ID"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9411018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20689"/>
            <a:ext cx="8287948" cy="648072"/>
          </a:xfrm>
        </p:spPr>
        <p:txBody>
          <a:bodyPr>
            <a:noAutofit/>
          </a:bodyPr>
          <a:lstStyle/>
          <a:p>
            <a:pPr algn="l"/>
            <a:r>
              <a:rPr lang="id-ID" sz="4000" b="1" dirty="0"/>
              <a:t>Contoh :</a:t>
            </a:r>
            <a:endParaRPr lang="en-US" sz="4000" b="1" dirty="0"/>
          </a:p>
        </p:txBody>
      </p:sp>
      <p:sp>
        <p:nvSpPr>
          <p:cNvPr id="3" name="Subtitle 2"/>
          <p:cNvSpPr>
            <a:spLocks noGrp="1"/>
          </p:cNvSpPr>
          <p:nvPr>
            <p:ph type="subTitle" idx="1"/>
          </p:nvPr>
        </p:nvSpPr>
        <p:spPr>
          <a:xfrm>
            <a:off x="500034" y="1412776"/>
            <a:ext cx="8143932" cy="5016620"/>
          </a:xfrm>
        </p:spPr>
        <p:txBody>
          <a:bodyPr>
            <a:normAutofit/>
          </a:bodyPr>
          <a:lstStyle/>
          <a:p>
            <a:pPr marL="457200" indent="-457200" algn="just">
              <a:buFont typeface="Arial" pitchFamily="34" charset="0"/>
              <a:buChar char="•"/>
            </a:pPr>
            <a:r>
              <a:rPr lang="id-ID" sz="2800" dirty="0">
                <a:solidFill>
                  <a:schemeClr val="tx1"/>
                </a:solidFill>
              </a:rPr>
              <a:t>Rencana penjualan produk A PT ANANDA  untuk tahun 2020 sebanyak 36.000 unit</a:t>
            </a:r>
          </a:p>
          <a:p>
            <a:pPr marL="457200" indent="-457200" algn="just">
              <a:buFont typeface="Arial" pitchFamily="34" charset="0"/>
              <a:buChar char="•"/>
            </a:pPr>
            <a:r>
              <a:rPr lang="id-ID" sz="2800" dirty="0">
                <a:solidFill>
                  <a:schemeClr val="tx1"/>
                </a:solidFill>
              </a:rPr>
              <a:t>Penjualan akan dilakukan di dua daerah yaitu Jakarta dan Bandung dengan perbanidingan 3:2</a:t>
            </a:r>
          </a:p>
          <a:p>
            <a:pPr marL="457200" indent="-457200" algn="just">
              <a:buFont typeface="Arial" pitchFamily="34" charset="0"/>
              <a:buChar char="•"/>
            </a:pPr>
            <a:r>
              <a:rPr lang="id-ID" sz="2800" dirty="0">
                <a:solidFill>
                  <a:schemeClr val="tx1"/>
                </a:solidFill>
              </a:rPr>
              <a:t>Distribusi pertriwulan di dua daerah sama, tw 1 25%, tw 2 30%, tw </a:t>
            </a:r>
            <a:r>
              <a:rPr lang="en-US" sz="2800" dirty="0">
                <a:solidFill>
                  <a:schemeClr val="tx1"/>
                </a:solidFill>
              </a:rPr>
              <a:t>3</a:t>
            </a:r>
            <a:r>
              <a:rPr lang="id-ID" sz="2800" dirty="0">
                <a:solidFill>
                  <a:schemeClr val="tx1"/>
                </a:solidFill>
              </a:rPr>
              <a:t> 25% dan tw 4 20% </a:t>
            </a:r>
            <a:r>
              <a:rPr lang="en-US" sz="2800" dirty="0">
                <a:solidFill>
                  <a:schemeClr val="tx1"/>
                </a:solidFill>
              </a:rPr>
              <a:t> </a:t>
            </a:r>
            <a:endParaRPr lang="id-ID" sz="2800" dirty="0">
              <a:solidFill>
                <a:schemeClr val="tx1"/>
              </a:solidFill>
            </a:endParaRPr>
          </a:p>
          <a:p>
            <a:pPr marL="457200" indent="-457200" algn="just">
              <a:buFont typeface="Arial" pitchFamily="34" charset="0"/>
              <a:buChar char="•"/>
            </a:pPr>
            <a:r>
              <a:rPr lang="en-US" sz="2800" dirty="0">
                <a:solidFill>
                  <a:schemeClr val="tx1"/>
                </a:solidFill>
              </a:rPr>
              <a:t> </a:t>
            </a:r>
            <a:r>
              <a:rPr lang="id-ID" sz="2800" dirty="0">
                <a:solidFill>
                  <a:schemeClr val="tx1"/>
                </a:solidFill>
              </a:rPr>
              <a:t>Harga per unit di Jakarta Rp.5.000,- dan di Bandung Rp.6.000,-</a:t>
            </a:r>
          </a:p>
          <a:p>
            <a:pPr marL="457200" indent="-457200" algn="just">
              <a:buFont typeface="Arial" pitchFamily="34" charset="0"/>
              <a:buChar char="•"/>
            </a:pPr>
            <a:r>
              <a:rPr lang="id-ID" sz="2800" b="1" dirty="0">
                <a:solidFill>
                  <a:schemeClr val="tx1"/>
                </a:solidFill>
              </a:rPr>
              <a:t>Dari data tersebut diminta :</a:t>
            </a:r>
          </a:p>
          <a:p>
            <a:pPr algn="just"/>
            <a:r>
              <a:rPr lang="id-ID" sz="2800" dirty="0">
                <a:solidFill>
                  <a:schemeClr val="tx1"/>
                </a:solidFill>
              </a:rPr>
              <a:t>      Susun Anggaran Penjualan PT. ANANDA tahun 2020</a:t>
            </a:r>
            <a:endParaRPr lang="en-US" sz="2800" dirty="0">
              <a:solidFill>
                <a:schemeClr val="tx1"/>
              </a:solidFill>
            </a:endParaRPr>
          </a:p>
        </p:txBody>
      </p:sp>
    </p:spTree>
    <p:extLst>
      <p:ext uri="{BB962C8B-B14F-4D97-AF65-F5344CB8AC3E}">
        <p14:creationId xmlns:p14="http://schemas.microsoft.com/office/powerpoint/2010/main" val="1425244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620689"/>
            <a:ext cx="8287948" cy="648072"/>
          </a:xfrm>
        </p:spPr>
        <p:txBody>
          <a:bodyPr>
            <a:noAutofit/>
          </a:bodyPr>
          <a:lstStyle/>
          <a:p>
            <a:pPr algn="l"/>
            <a:r>
              <a:rPr lang="id-ID" sz="4000" b="1" dirty="0"/>
              <a:t>Jawab :</a:t>
            </a:r>
            <a:endParaRPr lang="en-US" sz="4000" b="1" dirty="0"/>
          </a:p>
        </p:txBody>
      </p:sp>
      <p:sp>
        <p:nvSpPr>
          <p:cNvPr id="3" name="Subtitle 2"/>
          <p:cNvSpPr>
            <a:spLocks noGrp="1"/>
          </p:cNvSpPr>
          <p:nvPr>
            <p:ph type="subTitle" idx="1"/>
          </p:nvPr>
        </p:nvSpPr>
        <p:spPr>
          <a:xfrm>
            <a:off x="500034" y="1412776"/>
            <a:ext cx="8143932" cy="5016620"/>
          </a:xfrm>
        </p:spPr>
        <p:txBody>
          <a:bodyPr>
            <a:normAutofit fontScale="92500" lnSpcReduction="10000"/>
          </a:bodyPr>
          <a:lstStyle/>
          <a:p>
            <a:pPr marL="457200" indent="-457200" algn="just">
              <a:buFont typeface="Arial" pitchFamily="34" charset="0"/>
              <a:buChar char="•"/>
            </a:pPr>
            <a:r>
              <a:rPr lang="id-ID" sz="2800" dirty="0">
                <a:solidFill>
                  <a:schemeClr val="tx1"/>
                </a:solidFill>
              </a:rPr>
              <a:t>Distribusi Penjualan :</a:t>
            </a:r>
          </a:p>
          <a:p>
            <a:pPr algn="just"/>
            <a:r>
              <a:rPr lang="id-ID" sz="2800" dirty="0">
                <a:solidFill>
                  <a:schemeClr val="tx1"/>
                </a:solidFill>
              </a:rPr>
              <a:t>      Jakarta                                       Bandung</a:t>
            </a:r>
          </a:p>
          <a:p>
            <a:pPr algn="just"/>
            <a:r>
              <a:rPr lang="id-ID" sz="2800" dirty="0">
                <a:solidFill>
                  <a:schemeClr val="tx1"/>
                </a:solidFill>
              </a:rPr>
              <a:t>     3/5 x   </a:t>
            </a:r>
            <a:r>
              <a:rPr lang="en-US" sz="2800" dirty="0">
                <a:solidFill>
                  <a:schemeClr val="tx1"/>
                </a:solidFill>
              </a:rPr>
              <a:t>36000</a:t>
            </a:r>
            <a:r>
              <a:rPr lang="id-ID" sz="2800" dirty="0">
                <a:solidFill>
                  <a:schemeClr val="tx1"/>
                </a:solidFill>
              </a:rPr>
              <a:t>                              2/5 x </a:t>
            </a:r>
            <a:r>
              <a:rPr lang="en-US" sz="2800" dirty="0">
                <a:solidFill>
                  <a:schemeClr val="tx1"/>
                </a:solidFill>
              </a:rPr>
              <a:t> 36000</a:t>
            </a:r>
            <a:r>
              <a:rPr lang="id-ID" sz="2800" dirty="0">
                <a:solidFill>
                  <a:schemeClr val="tx1"/>
                </a:solidFill>
              </a:rPr>
              <a:t> </a:t>
            </a:r>
          </a:p>
          <a:p>
            <a:pPr algn="just"/>
            <a:r>
              <a:rPr lang="id-ID" sz="2800" dirty="0">
                <a:solidFill>
                  <a:schemeClr val="tx1"/>
                </a:solidFill>
              </a:rPr>
              <a:t>      Tw 1 = 25% x   </a:t>
            </a:r>
            <a:r>
              <a:rPr lang="en-US" sz="2800" dirty="0">
                <a:solidFill>
                  <a:schemeClr val="tx1"/>
                </a:solidFill>
              </a:rPr>
              <a:t>21600</a:t>
            </a:r>
            <a:r>
              <a:rPr lang="id-ID" sz="2800" dirty="0">
                <a:solidFill>
                  <a:schemeClr val="tx1"/>
                </a:solidFill>
              </a:rPr>
              <a:t> </a:t>
            </a:r>
            <a:r>
              <a:rPr lang="en-US" sz="2800" dirty="0">
                <a:solidFill>
                  <a:schemeClr val="tx1"/>
                </a:solidFill>
              </a:rPr>
              <a:t>= 5.400</a:t>
            </a:r>
            <a:r>
              <a:rPr lang="id-ID" sz="2800" dirty="0">
                <a:solidFill>
                  <a:schemeClr val="tx1"/>
                </a:solidFill>
              </a:rPr>
              <a:t>         25%  x </a:t>
            </a:r>
            <a:r>
              <a:rPr lang="en-US" sz="2800" dirty="0">
                <a:solidFill>
                  <a:schemeClr val="tx1"/>
                </a:solidFill>
              </a:rPr>
              <a:t>14.400=3.600</a:t>
            </a:r>
            <a:endParaRPr lang="id-ID" sz="2800" dirty="0">
              <a:solidFill>
                <a:schemeClr val="tx1"/>
              </a:solidFill>
            </a:endParaRPr>
          </a:p>
          <a:p>
            <a:pPr algn="just"/>
            <a:r>
              <a:rPr lang="id-ID" sz="2800" dirty="0">
                <a:solidFill>
                  <a:schemeClr val="tx1"/>
                </a:solidFill>
              </a:rPr>
              <a:t>       Tw 2 = 30% x </a:t>
            </a:r>
            <a:r>
              <a:rPr lang="en-US" sz="2800" dirty="0">
                <a:solidFill>
                  <a:schemeClr val="tx1"/>
                </a:solidFill>
              </a:rPr>
              <a:t>21.600 = 6.480</a:t>
            </a:r>
            <a:r>
              <a:rPr lang="id-ID" sz="2800" dirty="0">
                <a:solidFill>
                  <a:schemeClr val="tx1"/>
                </a:solidFill>
              </a:rPr>
              <a:t>        </a:t>
            </a:r>
            <a:r>
              <a:rPr lang="en-US" sz="2800" dirty="0">
                <a:solidFill>
                  <a:schemeClr val="tx1"/>
                </a:solidFill>
              </a:rPr>
              <a:t>  </a:t>
            </a:r>
            <a:r>
              <a:rPr lang="id-ID" sz="2800" dirty="0">
                <a:solidFill>
                  <a:schemeClr val="tx1"/>
                </a:solidFill>
              </a:rPr>
              <a:t>30% x </a:t>
            </a:r>
            <a:r>
              <a:rPr lang="en-US" sz="2800" dirty="0">
                <a:solidFill>
                  <a:schemeClr val="tx1"/>
                </a:solidFill>
              </a:rPr>
              <a:t>14.400=4.320</a:t>
            </a:r>
            <a:endParaRPr lang="id-ID" sz="2800" dirty="0">
              <a:solidFill>
                <a:schemeClr val="tx1"/>
              </a:solidFill>
            </a:endParaRPr>
          </a:p>
          <a:p>
            <a:pPr algn="just"/>
            <a:r>
              <a:rPr lang="id-ID" sz="2800" dirty="0">
                <a:solidFill>
                  <a:schemeClr val="tx1"/>
                </a:solidFill>
              </a:rPr>
              <a:t>       Tw 3 =</a:t>
            </a:r>
            <a:r>
              <a:rPr lang="en-US" sz="2800" dirty="0">
                <a:solidFill>
                  <a:schemeClr val="tx1"/>
                </a:solidFill>
              </a:rPr>
              <a:t> 25% X 21.600= 5.400          25% X 14.400=3.600</a:t>
            </a:r>
            <a:endParaRPr lang="id-ID" sz="2800" dirty="0">
              <a:solidFill>
                <a:schemeClr val="tx1"/>
              </a:solidFill>
            </a:endParaRPr>
          </a:p>
          <a:p>
            <a:pPr algn="just"/>
            <a:r>
              <a:rPr lang="id-ID" sz="2800" dirty="0">
                <a:solidFill>
                  <a:schemeClr val="tx1"/>
                </a:solidFill>
              </a:rPr>
              <a:t>       Tw 4 =</a:t>
            </a:r>
            <a:r>
              <a:rPr lang="en-US" sz="2800" dirty="0">
                <a:solidFill>
                  <a:schemeClr val="tx1"/>
                </a:solidFill>
              </a:rPr>
              <a:t>  20% X 21.600= 4.320         20% X 14.400= 2.880</a:t>
            </a:r>
            <a:endParaRPr lang="id-ID" sz="2800" dirty="0">
              <a:solidFill>
                <a:schemeClr val="tx1"/>
              </a:solidFill>
            </a:endParaRPr>
          </a:p>
          <a:p>
            <a:pPr algn="just"/>
            <a:r>
              <a:rPr lang="id-ID" sz="2800" dirty="0">
                <a:solidFill>
                  <a:schemeClr val="tx1"/>
                </a:solidFill>
              </a:rPr>
              <a:t>   </a:t>
            </a:r>
          </a:p>
          <a:p>
            <a:pPr algn="just"/>
            <a:r>
              <a:rPr lang="id-ID" sz="2800" dirty="0">
                <a:solidFill>
                  <a:schemeClr val="tx1"/>
                </a:solidFill>
              </a:rPr>
              <a:t>    MS th 1 dst = PP/PI x 100%         </a:t>
            </a:r>
          </a:p>
          <a:p>
            <a:pPr algn="just"/>
            <a:r>
              <a:rPr lang="id-ID" sz="2800" dirty="0">
                <a:solidFill>
                  <a:schemeClr val="tx1"/>
                </a:solidFill>
              </a:rPr>
              <a:t>             </a:t>
            </a:r>
            <a:endParaRPr lang="id-ID" sz="2800" b="1" dirty="0">
              <a:solidFill>
                <a:schemeClr val="tx1"/>
              </a:solidFill>
            </a:endParaRPr>
          </a:p>
          <a:p>
            <a:pPr algn="just"/>
            <a:r>
              <a:rPr lang="id-ID" sz="2800" dirty="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1436932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512168"/>
          </a:xfrm>
        </p:spPr>
        <p:txBody>
          <a:bodyPr>
            <a:normAutofit/>
          </a:bodyPr>
          <a:lstStyle/>
          <a:p>
            <a:r>
              <a:rPr lang="id-ID" sz="3600" dirty="0"/>
              <a:t>PT “ANANDA:</a:t>
            </a:r>
            <a:br>
              <a:rPr lang="id-ID" sz="3600" dirty="0"/>
            </a:br>
            <a:r>
              <a:rPr lang="id-ID" sz="3600" dirty="0"/>
              <a:t>ANGGARAN PENJUALAN</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8524649"/>
              </p:ext>
            </p:extLst>
          </p:nvPr>
        </p:nvGraphicFramePr>
        <p:xfrm>
          <a:off x="395536" y="1700808"/>
          <a:ext cx="8280920" cy="3467875"/>
        </p:xfrm>
        <a:graphic>
          <a:graphicData uri="http://schemas.openxmlformats.org/drawingml/2006/table">
            <a:tbl>
              <a:tblPr firstRow="1" bandRow="1">
                <a:tableStyleId>{5C22544A-7EE6-4342-B048-85BDC9FD1C3A}</a:tableStyleId>
              </a:tblPr>
              <a:tblGrid>
                <a:gridCol w="1368152">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864096">
                  <a:extLst>
                    <a:ext uri="{9D8B030D-6E8A-4147-A177-3AD203B41FA5}">
                      <a16:colId xmlns:a16="http://schemas.microsoft.com/office/drawing/2014/main" val="20005"/>
                    </a:ext>
                  </a:extLst>
                </a:gridCol>
                <a:gridCol w="864096">
                  <a:extLst>
                    <a:ext uri="{9D8B030D-6E8A-4147-A177-3AD203B41FA5}">
                      <a16:colId xmlns:a16="http://schemas.microsoft.com/office/drawing/2014/main" val="20006"/>
                    </a:ext>
                  </a:extLst>
                </a:gridCol>
                <a:gridCol w="792088">
                  <a:extLst>
                    <a:ext uri="{9D8B030D-6E8A-4147-A177-3AD203B41FA5}">
                      <a16:colId xmlns:a16="http://schemas.microsoft.com/office/drawing/2014/main" val="20007"/>
                    </a:ext>
                  </a:extLst>
                </a:gridCol>
                <a:gridCol w="792088">
                  <a:extLst>
                    <a:ext uri="{9D8B030D-6E8A-4147-A177-3AD203B41FA5}">
                      <a16:colId xmlns:a16="http://schemas.microsoft.com/office/drawing/2014/main" val="20008"/>
                    </a:ext>
                  </a:extLst>
                </a:gridCol>
              </a:tblGrid>
              <a:tr h="633235">
                <a:tc rowSpan="2">
                  <a:txBody>
                    <a:bodyPr/>
                    <a:lstStyle/>
                    <a:p>
                      <a:pPr algn="ctr"/>
                      <a:endParaRPr lang="id-ID" dirty="0"/>
                    </a:p>
                    <a:p>
                      <a:pPr algn="ctr"/>
                      <a:r>
                        <a:rPr lang="id-ID" dirty="0"/>
                        <a:t>Periode</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lang="id-ID" dirty="0"/>
                        <a:t>JAKARTA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lang="id-ID" dirty="0"/>
                        <a:t>BANDUNG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rowSpan="2">
                  <a:txBody>
                    <a:bodyPr/>
                    <a:lstStyle/>
                    <a:p>
                      <a:pPr algn="ctr"/>
                      <a:r>
                        <a:rPr lang="id-ID" dirty="0"/>
                        <a:t>Total 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rowSpan="2">
                  <a:txBody>
                    <a:bodyPr/>
                    <a:lstStyle/>
                    <a:p>
                      <a:pPr algn="ctr"/>
                      <a:r>
                        <a:rPr lang="id-ID" dirty="0"/>
                        <a:t>Total</a:t>
                      </a:r>
                    </a:p>
                    <a:p>
                      <a:pPr algn="ctr"/>
                      <a:r>
                        <a:rPr lang="id-ID" dirty="0"/>
                        <a:t>Rp.</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3235">
                <a:tc vMerge="1">
                  <a:txBody>
                    <a:bodyPr/>
                    <a:lstStyle/>
                    <a:p>
                      <a:pPr algn="ctr"/>
                      <a:endParaRPr lang="id-ID"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Harga</a:t>
                      </a:r>
                      <a:r>
                        <a:rPr lang="id-ID" baseline="0" dirty="0"/>
                        <a:t> </a:t>
                      </a:r>
                    </a:p>
                    <a:p>
                      <a:pPr algn="ctr"/>
                      <a:r>
                        <a:rPr lang="id-ID" baseline="0" dirty="0"/>
                        <a:t>/ unit</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Jml </a:t>
                      </a:r>
                    </a:p>
                    <a:p>
                      <a:pPr algn="ctr"/>
                      <a:r>
                        <a:rPr lang="id-ID" dirty="0"/>
                        <a:t>(Rp)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Harga </a:t>
                      </a:r>
                    </a:p>
                    <a:p>
                      <a:pPr algn="ctr"/>
                      <a:r>
                        <a:rPr lang="id-ID" dirty="0"/>
                        <a:t>/ Unit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id-ID" dirty="0"/>
                        <a:t>Jml</a:t>
                      </a:r>
                    </a:p>
                    <a:p>
                      <a:pPr algn="ctr"/>
                      <a:r>
                        <a:rPr lang="id-ID" dirty="0"/>
                        <a:t>(Rp)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id-ID"/>
                    </a:p>
                  </a:txBody>
                  <a:tcPr/>
                </a:tc>
                <a:tc vMerge="1">
                  <a:txBody>
                    <a:bodyPr/>
                    <a:lstStyle/>
                    <a:p>
                      <a:endParaRPr lang="id-ID"/>
                    </a:p>
                  </a:txBody>
                  <a:tcPr/>
                </a:tc>
                <a:extLst>
                  <a:ext uri="{0D108BD9-81ED-4DB2-BD59-A6C34878D82A}">
                    <a16:rowId xmlns:a16="http://schemas.microsoft.com/office/drawing/2014/main" val="10001"/>
                  </a:ext>
                </a:extLst>
              </a:tr>
              <a:tr h="457200">
                <a:tc>
                  <a:txBody>
                    <a:bodyPr/>
                    <a:lstStyle/>
                    <a:p>
                      <a:pPr algn="ctr"/>
                      <a:r>
                        <a:rPr lang="id-ID" dirty="0"/>
                        <a:t>Triwulan 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5.400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27.000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3.600</a:t>
                      </a:r>
                      <a:endParaRPr kumimoji="0" lang="id-ID" sz="1800" b="0" i="0" u="none" strike="noStrike" kern="1200" cap="none" spc="0" normalizeH="0" baseline="0" noProof="0" dirty="0">
                        <a:ln>
                          <a:noFill/>
                        </a:ln>
                        <a:solidFill>
                          <a:prstClr val="black"/>
                        </a:solidFill>
                        <a:effectLst/>
                        <a:uLnTx/>
                        <a:uFillTx/>
                        <a:latin typeface="Calibri"/>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6000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21.600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7200">
                <a:tc>
                  <a:txBody>
                    <a:bodyPr/>
                    <a:lstStyle/>
                    <a:p>
                      <a:pPr algn="ctr"/>
                      <a:r>
                        <a:rPr lang="id-ID" dirty="0"/>
                        <a:t>Triwulan II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6.480</a:t>
                      </a:r>
                      <a:endParaRPr kumimoji="0" lang="id-ID" sz="1800" b="0" i="0" u="none" strike="noStrike" kern="1200" cap="none" spc="0" normalizeH="0" baseline="0" noProof="0" dirty="0">
                        <a:ln>
                          <a:noFill/>
                        </a:ln>
                        <a:solidFill>
                          <a:prstClr val="black"/>
                        </a:solidFill>
                        <a:effectLst/>
                        <a:uLnTx/>
                        <a:uFillTx/>
                        <a:latin typeface="Calibri"/>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32.400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4.320</a:t>
                      </a:r>
                      <a:endParaRPr kumimoji="0" lang="id-ID" sz="1800" b="0" i="0" u="none" strike="noStrike" kern="1200" cap="none" spc="0" normalizeH="0" baseline="0" noProof="0" dirty="0">
                        <a:ln>
                          <a:noFill/>
                        </a:ln>
                        <a:solidFill>
                          <a:prstClr val="black"/>
                        </a:solidFill>
                        <a:effectLst/>
                        <a:uLnTx/>
                        <a:uFillTx/>
                        <a:latin typeface="Calibri"/>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6000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25.920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20040">
                <a:tc>
                  <a:txBody>
                    <a:bodyPr/>
                    <a:lstStyle/>
                    <a:p>
                      <a:pPr algn="ctr"/>
                      <a:r>
                        <a:rPr lang="id-ID" dirty="0"/>
                        <a:t>Triwulan</a:t>
                      </a:r>
                      <a:r>
                        <a:rPr lang="id-ID" baseline="0" dirty="0"/>
                        <a:t> III</a:t>
                      </a:r>
                      <a:endParaRPr lang="id-ID"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5.400</a:t>
                      </a:r>
                      <a:endParaRPr kumimoji="0" lang="id-ID" sz="1800" b="0" i="0" u="none" strike="noStrike" kern="1200" cap="none" spc="0" normalizeH="0" baseline="0" noProof="0" dirty="0">
                        <a:ln>
                          <a:noFill/>
                        </a:ln>
                        <a:solidFill>
                          <a:prstClr val="black"/>
                        </a:solidFill>
                        <a:effectLst/>
                        <a:uLnTx/>
                        <a:uFillTx/>
                        <a:latin typeface="Calibri"/>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27.000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3.600</a:t>
                      </a:r>
                      <a:endParaRPr kumimoji="0" lang="id-ID" sz="1800" b="0" i="0" u="none" strike="noStrike" kern="1200" cap="none" spc="0" normalizeH="0" baseline="0" noProof="0" dirty="0">
                        <a:ln>
                          <a:noFill/>
                        </a:ln>
                        <a:solidFill>
                          <a:prstClr val="black"/>
                        </a:solidFill>
                        <a:effectLst/>
                        <a:uLnTx/>
                        <a:uFillTx/>
                        <a:latin typeface="Calibri"/>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6000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21.600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57200">
                <a:tc>
                  <a:txBody>
                    <a:bodyPr/>
                    <a:lstStyle/>
                    <a:p>
                      <a:pPr algn="ctr"/>
                      <a:r>
                        <a:rPr lang="id-ID" dirty="0"/>
                        <a:t>Triwulan IV</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4.320</a:t>
                      </a:r>
                      <a:endParaRPr kumimoji="0" lang="id-ID" sz="1800" b="0" i="0" u="none" strike="noStrike" kern="1200" cap="none" spc="0" normalizeH="0" baseline="0" noProof="0" dirty="0">
                        <a:ln>
                          <a:noFill/>
                        </a:ln>
                        <a:solidFill>
                          <a:prstClr val="black"/>
                        </a:solidFill>
                        <a:effectLst/>
                        <a:uLnTx/>
                        <a:uFillTx/>
                        <a:latin typeface="Calibri"/>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21.600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2.880</a:t>
                      </a:r>
                      <a:endParaRPr kumimoji="0" lang="id-ID" sz="1800" b="0" i="0" u="none" strike="noStrike" kern="1200" cap="none" spc="0" normalizeH="0" baseline="0" noProof="0" dirty="0">
                        <a:ln>
                          <a:noFill/>
                        </a:ln>
                        <a:solidFill>
                          <a:prstClr val="black"/>
                        </a:solidFill>
                        <a:effectLst/>
                        <a:uLnTx/>
                        <a:uFillTx/>
                        <a:latin typeface="Calibri"/>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6000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17.280</a:t>
                      </a:r>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d-ID"/>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457200">
                <a:tc>
                  <a:txBody>
                    <a:bodyPr/>
                    <a:lstStyle/>
                    <a:p>
                      <a:pPr algn="ctr"/>
                      <a:r>
                        <a:rPr lang="id-ID" dirty="0"/>
                        <a:t>T O T A L</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6"/>
                  </a:ext>
                </a:extLst>
              </a:tr>
            </a:tbl>
          </a:graphicData>
        </a:graphic>
      </p:graphicFrame>
      <p:graphicFrame>
        <p:nvGraphicFramePr>
          <p:cNvPr id="3" name="Table 2"/>
          <p:cNvGraphicFramePr>
            <a:graphicFrameLocks noGrp="1"/>
          </p:cNvGraphicFramePr>
          <p:nvPr/>
        </p:nvGraphicFramePr>
        <p:xfrm>
          <a:off x="10802679" y="723014"/>
          <a:ext cx="276447" cy="365760"/>
        </p:xfrm>
        <a:graphic>
          <a:graphicData uri="http://schemas.openxmlformats.org/drawingml/2006/table">
            <a:tbl>
              <a:tblPr/>
              <a:tblGrid>
                <a:gridCol w="276447">
                  <a:extLst>
                    <a:ext uri="{9D8B030D-6E8A-4147-A177-3AD203B41FA5}">
                      <a16:colId xmlns:a16="http://schemas.microsoft.com/office/drawing/2014/main" val="20000"/>
                    </a:ext>
                  </a:extLst>
                </a:gridCol>
              </a:tblGrid>
              <a:tr h="170121">
                <a:tc>
                  <a:txBody>
                    <a:bodyPr/>
                    <a:lstStyle/>
                    <a:p>
                      <a:endParaRPr lang="id-ID"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49856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395536" y="430954"/>
            <a:ext cx="8280920" cy="45719"/>
          </a:xfrm>
        </p:spPr>
        <p:txBody>
          <a:bodyPr>
            <a:normAutofit fontScale="90000"/>
          </a:bodyPr>
          <a:lstStyle/>
          <a:p>
            <a:endParaRPr lang="id-ID" dirty="0"/>
          </a:p>
        </p:txBody>
      </p:sp>
      <p:sp>
        <p:nvSpPr>
          <p:cNvPr id="3" name="Subtitle 2"/>
          <p:cNvSpPr>
            <a:spLocks noGrp="1"/>
          </p:cNvSpPr>
          <p:nvPr>
            <p:ph type="subTitle" idx="1"/>
          </p:nvPr>
        </p:nvSpPr>
        <p:spPr>
          <a:xfrm>
            <a:off x="467544" y="620688"/>
            <a:ext cx="8136904" cy="5904656"/>
          </a:xfrm>
        </p:spPr>
        <p:txBody>
          <a:bodyPr>
            <a:normAutofit fontScale="92500" lnSpcReduction="20000"/>
          </a:bodyPr>
          <a:lstStyle/>
          <a:p>
            <a:pPr algn="just"/>
            <a:r>
              <a:rPr lang="id-ID" dirty="0"/>
              <a:t>     </a:t>
            </a:r>
            <a:r>
              <a:rPr lang="id-ID" dirty="0">
                <a:solidFill>
                  <a:schemeClr val="tx1"/>
                </a:solidFill>
              </a:rPr>
              <a:t>Untuk hubungan saling ketergantungan antara kedua variabel harus di Test dengan menghitung Koefisien Korelasi (r) :</a:t>
            </a:r>
          </a:p>
          <a:p>
            <a:pPr algn="just"/>
            <a:r>
              <a:rPr lang="id-ID" dirty="0">
                <a:solidFill>
                  <a:schemeClr val="tx1"/>
                </a:solidFill>
              </a:rPr>
              <a:t>Rumus : </a:t>
            </a:r>
          </a:p>
          <a:p>
            <a:pPr algn="just"/>
            <a:r>
              <a:rPr lang="id-ID" dirty="0">
                <a:solidFill>
                  <a:schemeClr val="tx1"/>
                </a:solidFill>
              </a:rPr>
              <a:t>                                  n.∑XY - ∑X.∑Y</a:t>
            </a:r>
          </a:p>
          <a:p>
            <a:pPr algn="just"/>
            <a:r>
              <a:rPr lang="id-ID" dirty="0">
                <a:solidFill>
                  <a:schemeClr val="tx1"/>
                </a:solidFill>
              </a:rPr>
              <a:t>         r =                      </a:t>
            </a:r>
          </a:p>
          <a:p>
            <a:pPr algn="just"/>
            <a:r>
              <a:rPr lang="id-ID" dirty="0">
                <a:solidFill>
                  <a:schemeClr val="tx1"/>
                </a:solidFill>
              </a:rPr>
              <a:t>                     √n.∑X² - (∑X)². √n.∑Y² - (∑Y)²</a:t>
            </a:r>
          </a:p>
          <a:p>
            <a:pPr algn="just"/>
            <a:endParaRPr lang="id-ID" dirty="0">
              <a:solidFill>
                <a:schemeClr val="tx1"/>
              </a:solidFill>
            </a:endParaRPr>
          </a:p>
          <a:p>
            <a:pPr algn="just"/>
            <a:r>
              <a:rPr lang="id-ID" dirty="0">
                <a:solidFill>
                  <a:schemeClr val="tx1"/>
                </a:solidFill>
              </a:rPr>
              <a:t>Jika r ± 1 atau mendekati ± 1 baik positif maupun negatif berarti veriabel independen (X) terhadap variabel dependen (Y) adalah pengaruhnyabesar, dan bila r menunjukan mendekati angka 0 maka pengaruh tersebut kecil sekali, dan bila r = 0 maka tidak ada pengaruh sama sekali.    </a:t>
            </a:r>
            <a:endParaRPr lang="id-ID" dirty="0"/>
          </a:p>
        </p:txBody>
      </p:sp>
      <p:cxnSp>
        <p:nvCxnSpPr>
          <p:cNvPr id="7" name="Straight Connector 6"/>
          <p:cNvCxnSpPr/>
          <p:nvPr/>
        </p:nvCxnSpPr>
        <p:spPr>
          <a:xfrm>
            <a:off x="2555776" y="3068960"/>
            <a:ext cx="19082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24028" y="3068960"/>
            <a:ext cx="19082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267744" y="2852936"/>
            <a:ext cx="446449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047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404664"/>
            <a:ext cx="8352928" cy="966936"/>
          </a:xfrm>
        </p:spPr>
        <p:txBody>
          <a:bodyPr>
            <a:noAutofit/>
          </a:bodyPr>
          <a:lstStyle/>
          <a:p>
            <a:pPr algn="l"/>
            <a:r>
              <a:rPr lang="id-ID" sz="3600" dirty="0"/>
              <a:t> Metode Formula Regresi dan Korelasi</a:t>
            </a:r>
          </a:p>
        </p:txBody>
      </p:sp>
      <p:sp>
        <p:nvSpPr>
          <p:cNvPr id="3" name="Subtitle 2"/>
          <p:cNvSpPr>
            <a:spLocks noGrp="1"/>
          </p:cNvSpPr>
          <p:nvPr>
            <p:ph type="subTitle" idx="1"/>
          </p:nvPr>
        </p:nvSpPr>
        <p:spPr>
          <a:xfrm>
            <a:off x="467544" y="1196752"/>
            <a:ext cx="8280920" cy="5256584"/>
          </a:xfrm>
        </p:spPr>
        <p:txBody>
          <a:bodyPr>
            <a:normAutofit/>
          </a:bodyPr>
          <a:lstStyle/>
          <a:p>
            <a:pPr algn="just"/>
            <a:r>
              <a:rPr lang="id-ID" sz="2800" dirty="0"/>
              <a:t>    </a:t>
            </a:r>
          </a:p>
        </p:txBody>
      </p:sp>
      <p:graphicFrame>
        <p:nvGraphicFramePr>
          <p:cNvPr id="4" name="Table 3"/>
          <p:cNvGraphicFramePr>
            <a:graphicFrameLocks noGrp="1"/>
          </p:cNvGraphicFramePr>
          <p:nvPr>
            <p:extLst>
              <p:ext uri="{D42A27DB-BD31-4B8C-83A1-F6EECF244321}">
                <p14:modId xmlns:p14="http://schemas.microsoft.com/office/powerpoint/2010/main" val="277654708"/>
              </p:ext>
            </p:extLst>
          </p:nvPr>
        </p:nvGraphicFramePr>
        <p:xfrm>
          <a:off x="395536" y="1556792"/>
          <a:ext cx="8084661" cy="3840480"/>
        </p:xfrm>
        <a:graphic>
          <a:graphicData uri="http://schemas.openxmlformats.org/drawingml/2006/table">
            <a:tbl>
              <a:tblPr firstRow="1" bandRow="1">
                <a:tableStyleId>{3B4B98B0-60AC-42C2-AFA5-B58CD77FA1E5}</a:tableStyleId>
              </a:tblPr>
              <a:tblGrid>
                <a:gridCol w="930593">
                  <a:extLst>
                    <a:ext uri="{9D8B030D-6E8A-4147-A177-3AD203B41FA5}">
                      <a16:colId xmlns:a16="http://schemas.microsoft.com/office/drawing/2014/main" val="20000"/>
                    </a:ext>
                  </a:extLst>
                </a:gridCol>
                <a:gridCol w="1517679">
                  <a:extLst>
                    <a:ext uri="{9D8B030D-6E8A-4147-A177-3AD203B41FA5}">
                      <a16:colId xmlns:a16="http://schemas.microsoft.com/office/drawing/2014/main" val="20001"/>
                    </a:ext>
                  </a:extLst>
                </a:gridCol>
                <a:gridCol w="1171893">
                  <a:extLst>
                    <a:ext uri="{9D8B030D-6E8A-4147-A177-3AD203B41FA5}">
                      <a16:colId xmlns:a16="http://schemas.microsoft.com/office/drawing/2014/main" val="20002"/>
                    </a:ext>
                  </a:extLst>
                </a:gridCol>
                <a:gridCol w="1132363">
                  <a:extLst>
                    <a:ext uri="{9D8B030D-6E8A-4147-A177-3AD203B41FA5}">
                      <a16:colId xmlns:a16="http://schemas.microsoft.com/office/drawing/2014/main" val="20003"/>
                    </a:ext>
                  </a:extLst>
                </a:gridCol>
                <a:gridCol w="1171893">
                  <a:extLst>
                    <a:ext uri="{9D8B030D-6E8A-4147-A177-3AD203B41FA5}">
                      <a16:colId xmlns:a16="http://schemas.microsoft.com/office/drawing/2014/main" val="20004"/>
                    </a:ext>
                  </a:extLst>
                </a:gridCol>
                <a:gridCol w="1107292">
                  <a:extLst>
                    <a:ext uri="{9D8B030D-6E8A-4147-A177-3AD203B41FA5}">
                      <a16:colId xmlns:a16="http://schemas.microsoft.com/office/drawing/2014/main" val="20005"/>
                    </a:ext>
                  </a:extLst>
                </a:gridCol>
                <a:gridCol w="1052948">
                  <a:extLst>
                    <a:ext uri="{9D8B030D-6E8A-4147-A177-3AD203B41FA5}">
                      <a16:colId xmlns:a16="http://schemas.microsoft.com/office/drawing/2014/main" val="20006"/>
                    </a:ext>
                  </a:extLst>
                </a:gridCol>
              </a:tblGrid>
              <a:tr h="3240360">
                <a:tc>
                  <a:txBody>
                    <a:bodyPr/>
                    <a:lstStyle/>
                    <a:p>
                      <a:pPr algn="ctr"/>
                      <a:r>
                        <a:rPr lang="id-ID" sz="2400" dirty="0"/>
                        <a:t>Th.</a:t>
                      </a:r>
                    </a:p>
                    <a:p>
                      <a:pPr algn="ctr"/>
                      <a:r>
                        <a:rPr lang="id-ID" sz="2400" dirty="0"/>
                        <a:t>(n)</a:t>
                      </a:r>
                    </a:p>
                    <a:p>
                      <a:pPr algn="ctr"/>
                      <a:endParaRPr lang="id-ID" sz="2400" dirty="0"/>
                    </a:p>
                    <a:p>
                      <a:pPr algn="ctr"/>
                      <a:r>
                        <a:rPr lang="id-ID" sz="2400" dirty="0"/>
                        <a:t>T1</a:t>
                      </a:r>
                    </a:p>
                    <a:p>
                      <a:pPr algn="ctr"/>
                      <a:r>
                        <a:rPr lang="id-ID" sz="2400" dirty="0"/>
                        <a:t>T2</a:t>
                      </a:r>
                    </a:p>
                    <a:p>
                      <a:pPr algn="ctr"/>
                      <a:r>
                        <a:rPr lang="id-ID" sz="2400" dirty="0"/>
                        <a:t>T3</a:t>
                      </a:r>
                    </a:p>
                    <a:p>
                      <a:pPr algn="ctr"/>
                      <a:r>
                        <a:rPr lang="id-ID" sz="2400" dirty="0"/>
                        <a:t>T4</a:t>
                      </a:r>
                    </a:p>
                    <a:p>
                      <a:pPr algn="ctr"/>
                      <a:r>
                        <a:rPr lang="id-ID" sz="2400" dirty="0"/>
                        <a:t>T5</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id-ID" sz="2400" dirty="0"/>
                        <a:t>Penjualan</a:t>
                      </a:r>
                    </a:p>
                    <a:p>
                      <a:pPr algn="ctr"/>
                      <a:r>
                        <a:rPr lang="id-ID" sz="2400" baseline="0" dirty="0"/>
                        <a:t> (Y)</a:t>
                      </a:r>
                    </a:p>
                    <a:p>
                      <a:pPr algn="ctr"/>
                      <a:endParaRPr lang="id-ID" sz="2400" baseline="0" dirty="0"/>
                    </a:p>
                    <a:p>
                      <a:pPr algn="ctr"/>
                      <a:r>
                        <a:rPr lang="id-ID" sz="2400" baseline="0" dirty="0"/>
                        <a:t>130</a:t>
                      </a:r>
                    </a:p>
                    <a:p>
                      <a:pPr algn="ctr"/>
                      <a:r>
                        <a:rPr lang="id-ID" sz="2400" baseline="0" dirty="0"/>
                        <a:t>145</a:t>
                      </a:r>
                    </a:p>
                    <a:p>
                      <a:pPr algn="ctr"/>
                      <a:r>
                        <a:rPr lang="id-ID" sz="2400" baseline="0" dirty="0"/>
                        <a:t>150</a:t>
                      </a:r>
                    </a:p>
                    <a:p>
                      <a:pPr algn="ctr"/>
                      <a:r>
                        <a:rPr lang="id-ID" sz="2400" baseline="0" dirty="0"/>
                        <a:t>165</a:t>
                      </a:r>
                    </a:p>
                    <a:p>
                      <a:pPr algn="ctr"/>
                      <a:r>
                        <a:rPr lang="id-ID" sz="2400" baseline="0" dirty="0"/>
                        <a:t>170</a:t>
                      </a:r>
                    </a:p>
                    <a:p>
                      <a:pPr algn="ctr"/>
                      <a:r>
                        <a:rPr lang="id-ID" sz="2400" baseline="0" dirty="0"/>
                        <a:t> </a:t>
                      </a: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id-ID" sz="2400" dirty="0"/>
                    </a:p>
                    <a:p>
                      <a:pPr algn="ctr"/>
                      <a:r>
                        <a:rPr lang="id-ID" sz="2400" dirty="0"/>
                        <a:t>(X)</a:t>
                      </a:r>
                    </a:p>
                    <a:p>
                      <a:pPr algn="ctr"/>
                      <a:endParaRPr lang="id-ID" sz="2400" dirty="0"/>
                    </a:p>
                    <a:p>
                      <a:pPr algn="ctr"/>
                      <a:r>
                        <a:rPr lang="id-ID" sz="2400" dirty="0"/>
                        <a:t> 3</a:t>
                      </a:r>
                    </a:p>
                    <a:p>
                      <a:pPr algn="ctr"/>
                      <a:r>
                        <a:rPr lang="id-ID" sz="2400" dirty="0"/>
                        <a:t>4</a:t>
                      </a:r>
                    </a:p>
                    <a:p>
                      <a:pPr algn="ctr"/>
                      <a:r>
                        <a:rPr lang="id-ID" sz="2400" dirty="0"/>
                        <a:t>5</a:t>
                      </a:r>
                    </a:p>
                    <a:p>
                      <a:pPr algn="ctr"/>
                      <a:r>
                        <a:rPr lang="id-ID" sz="2400" dirty="0"/>
                        <a:t>6</a:t>
                      </a:r>
                    </a:p>
                    <a:p>
                      <a:pPr algn="ctr"/>
                      <a:r>
                        <a:rPr lang="id-ID" sz="24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id-ID" sz="2400" dirty="0"/>
                        <a:t> </a:t>
                      </a:r>
                    </a:p>
                    <a:p>
                      <a:pPr algn="ctr"/>
                      <a:r>
                        <a:rPr lang="id-ID" sz="2400" dirty="0"/>
                        <a:t>(XY)</a:t>
                      </a:r>
                    </a:p>
                    <a:p>
                      <a:pPr algn="ctr"/>
                      <a:endParaRPr lang="id-ID" sz="2400" dirty="0"/>
                    </a:p>
                    <a:p>
                      <a:pPr algn="ctr"/>
                      <a:endParaRPr lang="id-ID" sz="2400" dirty="0"/>
                    </a:p>
                    <a:p>
                      <a:pPr algn="ctr"/>
                      <a:r>
                        <a:rPr lang="id-ID" sz="24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id-ID" sz="2400" dirty="0"/>
                    </a:p>
                    <a:p>
                      <a:pPr algn="ctr"/>
                      <a:r>
                        <a:rPr lang="id-ID" sz="2400" dirty="0"/>
                        <a:t>(X²)</a:t>
                      </a:r>
                    </a:p>
                    <a:p>
                      <a:pPr algn="ctr"/>
                      <a:endParaRPr lang="id-ID" sz="2400" dirty="0"/>
                    </a:p>
                    <a:p>
                      <a:pPr algn="ctr"/>
                      <a:endParaRPr lang="id-ID" sz="2400" dirty="0"/>
                    </a:p>
                    <a:p>
                      <a:pPr algn="l"/>
                      <a:r>
                        <a:rPr lang="id-ID" sz="2400" baseline="0" dirty="0"/>
                        <a:t>  </a:t>
                      </a:r>
                      <a:r>
                        <a:rPr lang="id-ID" sz="24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id-ID" sz="2400" dirty="0"/>
                    </a:p>
                    <a:p>
                      <a:pPr algn="ctr"/>
                      <a:r>
                        <a:rPr lang="id-ID" sz="2400" dirty="0"/>
                        <a:t>(Y²)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id-ID" sz="2400" dirty="0"/>
                    </a:p>
                    <a:p>
                      <a:pPr algn="ctr"/>
                      <a:r>
                        <a:rPr lang="id-ID" sz="2400" dirty="0"/>
                        <a:t>(Yp)</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2744">
                <a:tc>
                  <a:txBody>
                    <a:bodyPr/>
                    <a:lstStyle/>
                    <a:p>
                      <a:pPr algn="ctr"/>
                      <a:r>
                        <a:rPr lang="id-ID" sz="2400" dirty="0"/>
                        <a:t>,n</a:t>
                      </a:r>
                      <a:r>
                        <a:rPr lang="id-ID" sz="2400" baseline="0" dirty="0"/>
                        <a:t> = 8</a:t>
                      </a:r>
                      <a:endParaRPr lang="id-ID" sz="24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sz="2400" dirty="0"/>
                        <a:t>∑Y</a:t>
                      </a:r>
                      <a:r>
                        <a:rPr lang="id-ID" sz="2400" baseline="0" dirty="0"/>
                        <a:t> = 15.00 </a:t>
                      </a: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lang="id-ID" sz="2400" dirty="0"/>
                        <a:t>∑X = 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endParaRPr lang="id-ID" sz="2400"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59649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340243"/>
            <a:ext cx="8352928" cy="136429"/>
          </a:xfrm>
        </p:spPr>
        <p:txBody>
          <a:bodyPr>
            <a:normAutofit fontScale="90000"/>
          </a:bodyPr>
          <a:lstStyle/>
          <a:p>
            <a:pPr algn="just"/>
            <a:r>
              <a:rPr lang="id-ID" b="1" dirty="0">
                <a:solidFill>
                  <a:srgbClr val="00B0F0"/>
                </a:solidFill>
              </a:rPr>
              <a:t> </a:t>
            </a:r>
          </a:p>
        </p:txBody>
      </p:sp>
      <p:sp>
        <p:nvSpPr>
          <p:cNvPr id="3" name="Subtitle 2"/>
          <p:cNvSpPr>
            <a:spLocks noGrp="1"/>
          </p:cNvSpPr>
          <p:nvPr>
            <p:ph type="subTitle" idx="1"/>
          </p:nvPr>
        </p:nvSpPr>
        <p:spPr>
          <a:xfrm>
            <a:off x="539552" y="620688"/>
            <a:ext cx="8280920" cy="5760640"/>
          </a:xfrm>
        </p:spPr>
        <p:txBody>
          <a:bodyPr>
            <a:normAutofit fontScale="92500" lnSpcReduction="10000"/>
          </a:bodyPr>
          <a:lstStyle/>
          <a:p>
            <a:pPr algn="just"/>
            <a:r>
              <a:rPr lang="id-ID" dirty="0">
                <a:solidFill>
                  <a:schemeClr val="tx1"/>
                </a:solidFill>
              </a:rPr>
              <a:t>Yp    =  a + b.X</a:t>
            </a:r>
          </a:p>
          <a:p>
            <a:pPr algn="just"/>
            <a:r>
              <a:rPr lang="id-ID" dirty="0">
                <a:solidFill>
                  <a:schemeClr val="tx1"/>
                </a:solidFill>
              </a:rPr>
              <a:t>    I.   b    =  n.∑XY - ∑X.∑Y  =&gt;</a:t>
            </a:r>
          </a:p>
          <a:p>
            <a:pPr algn="just"/>
            <a:r>
              <a:rPr lang="id-ID" dirty="0">
                <a:solidFill>
                  <a:schemeClr val="tx1"/>
                </a:solidFill>
              </a:rPr>
              <a:t>                     n.∑Y – (∑X)²</a:t>
            </a:r>
          </a:p>
          <a:p>
            <a:pPr algn="just"/>
            <a:endParaRPr lang="id-ID" dirty="0">
              <a:solidFill>
                <a:schemeClr val="tx1"/>
              </a:solidFill>
            </a:endParaRPr>
          </a:p>
          <a:p>
            <a:pPr algn="just"/>
            <a:endParaRPr lang="id-ID" sz="1400" dirty="0">
              <a:solidFill>
                <a:schemeClr val="tx1"/>
              </a:solidFill>
            </a:endParaRPr>
          </a:p>
          <a:p>
            <a:pPr algn="just"/>
            <a:r>
              <a:rPr lang="id-ID" dirty="0">
                <a:solidFill>
                  <a:schemeClr val="tx1"/>
                </a:solidFill>
              </a:rPr>
              <a:t>   II.   a    =   ∑Y – b.∑X    =&gt; </a:t>
            </a:r>
          </a:p>
          <a:p>
            <a:pPr algn="just"/>
            <a:r>
              <a:rPr lang="id-ID" dirty="0">
                <a:solidFill>
                  <a:schemeClr val="tx1"/>
                </a:solidFill>
              </a:rPr>
              <a:t>                           n   </a:t>
            </a:r>
          </a:p>
          <a:p>
            <a:pPr algn="just"/>
            <a:endParaRPr lang="id-ID" dirty="0">
              <a:solidFill>
                <a:schemeClr val="tx1"/>
              </a:solidFill>
            </a:endParaRPr>
          </a:p>
          <a:p>
            <a:pPr algn="just"/>
            <a:r>
              <a:rPr lang="id-ID" dirty="0">
                <a:solidFill>
                  <a:schemeClr val="tx1"/>
                </a:solidFill>
              </a:rPr>
              <a:t>Yp  = a + bX   =&gt;  </a:t>
            </a:r>
          </a:p>
          <a:p>
            <a:pPr algn="just"/>
            <a:r>
              <a:rPr lang="id-ID" dirty="0">
                <a:solidFill>
                  <a:schemeClr val="tx1"/>
                </a:solidFill>
              </a:rPr>
              <a:t>Yp1 =                                                    Yp4 =</a:t>
            </a:r>
          </a:p>
          <a:p>
            <a:pPr algn="just"/>
            <a:r>
              <a:rPr lang="id-ID" dirty="0">
                <a:solidFill>
                  <a:schemeClr val="tx1"/>
                </a:solidFill>
              </a:rPr>
              <a:t>Yp2 =                                                    Yp5 = </a:t>
            </a:r>
          </a:p>
          <a:p>
            <a:pPr algn="just"/>
            <a:r>
              <a:rPr lang="id-ID" dirty="0">
                <a:solidFill>
                  <a:schemeClr val="tx1"/>
                </a:solidFill>
              </a:rPr>
              <a:t>Yp3 = </a:t>
            </a:r>
          </a:p>
        </p:txBody>
      </p:sp>
      <p:cxnSp>
        <p:nvCxnSpPr>
          <p:cNvPr id="7" name="Straight Connector 6"/>
          <p:cNvCxnSpPr/>
          <p:nvPr/>
        </p:nvCxnSpPr>
        <p:spPr>
          <a:xfrm>
            <a:off x="2411760" y="3356992"/>
            <a:ext cx="151216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339752" y="1628800"/>
            <a:ext cx="2088232"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50370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flipV="1">
            <a:off x="395536" y="430954"/>
            <a:ext cx="8280920" cy="45719"/>
          </a:xfrm>
        </p:spPr>
        <p:txBody>
          <a:bodyPr>
            <a:normAutofit fontScale="90000"/>
          </a:bodyPr>
          <a:lstStyle/>
          <a:p>
            <a:endParaRPr lang="id-ID" dirty="0"/>
          </a:p>
        </p:txBody>
      </p:sp>
      <p:sp>
        <p:nvSpPr>
          <p:cNvPr id="3" name="Subtitle 2"/>
          <p:cNvSpPr>
            <a:spLocks noGrp="1"/>
          </p:cNvSpPr>
          <p:nvPr>
            <p:ph type="subTitle" idx="1"/>
          </p:nvPr>
        </p:nvSpPr>
        <p:spPr>
          <a:xfrm>
            <a:off x="467544" y="620688"/>
            <a:ext cx="8136904" cy="5904656"/>
          </a:xfrm>
        </p:spPr>
        <p:txBody>
          <a:bodyPr>
            <a:normAutofit/>
          </a:bodyPr>
          <a:lstStyle/>
          <a:p>
            <a:pPr algn="just"/>
            <a:r>
              <a:rPr lang="id-ID" dirty="0">
                <a:solidFill>
                  <a:schemeClr val="tx1"/>
                </a:solidFill>
              </a:rPr>
              <a:t>Koefisien Korelasi (r) :</a:t>
            </a:r>
          </a:p>
          <a:p>
            <a:pPr algn="just">
              <a:spcBef>
                <a:spcPts val="0"/>
              </a:spcBef>
            </a:pPr>
            <a:r>
              <a:rPr lang="id-ID" dirty="0">
                <a:solidFill>
                  <a:schemeClr val="tx1"/>
                </a:solidFill>
              </a:rPr>
              <a:t>                                   n.∑XY - ∑X.∑Y</a:t>
            </a:r>
          </a:p>
          <a:p>
            <a:pPr algn="just">
              <a:spcBef>
                <a:spcPts val="0"/>
              </a:spcBef>
            </a:pPr>
            <a:r>
              <a:rPr lang="id-ID" dirty="0">
                <a:solidFill>
                  <a:schemeClr val="tx1"/>
                </a:solidFill>
              </a:rPr>
              <a:t>         r =                      </a:t>
            </a:r>
          </a:p>
          <a:p>
            <a:pPr algn="just">
              <a:spcBef>
                <a:spcPts val="0"/>
              </a:spcBef>
            </a:pPr>
            <a:r>
              <a:rPr lang="id-ID" dirty="0">
                <a:solidFill>
                  <a:schemeClr val="tx1"/>
                </a:solidFill>
              </a:rPr>
              <a:t>                     √n.∑X² - (∑X)². √n.∑Y² - (∑Y)²</a:t>
            </a:r>
          </a:p>
          <a:p>
            <a:pPr algn="just"/>
            <a:endParaRPr lang="id-ID" dirty="0">
              <a:solidFill>
                <a:schemeClr val="tx1"/>
              </a:solidFill>
            </a:endParaRPr>
          </a:p>
          <a:p>
            <a:pPr algn="just"/>
            <a:r>
              <a:rPr lang="id-ID" dirty="0">
                <a:solidFill>
                  <a:schemeClr val="tx1"/>
                </a:solidFill>
              </a:rPr>
              <a:t> </a:t>
            </a:r>
            <a:endParaRPr lang="id-ID" dirty="0"/>
          </a:p>
        </p:txBody>
      </p:sp>
      <p:cxnSp>
        <p:nvCxnSpPr>
          <p:cNvPr id="7" name="Straight Connector 6"/>
          <p:cNvCxnSpPr/>
          <p:nvPr/>
        </p:nvCxnSpPr>
        <p:spPr>
          <a:xfrm>
            <a:off x="2627784" y="2204864"/>
            <a:ext cx="1908212"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a:off x="5004048" y="2204864"/>
            <a:ext cx="1908212"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2483768" y="1844824"/>
            <a:ext cx="4464496"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55703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60649"/>
            <a:ext cx="8352928" cy="864095"/>
          </a:xfrm>
        </p:spPr>
        <p:txBody>
          <a:bodyPr/>
          <a:lstStyle/>
          <a:p>
            <a:pPr algn="just"/>
            <a:r>
              <a:rPr lang="id-ID" b="1" dirty="0">
                <a:solidFill>
                  <a:srgbClr val="00B0F0"/>
                </a:solidFill>
              </a:rPr>
              <a:t>Metode Khusus </a:t>
            </a:r>
          </a:p>
        </p:txBody>
      </p:sp>
      <p:sp>
        <p:nvSpPr>
          <p:cNvPr id="3" name="Subtitle 2"/>
          <p:cNvSpPr>
            <a:spLocks noGrp="1"/>
          </p:cNvSpPr>
          <p:nvPr>
            <p:ph type="subTitle" idx="1"/>
          </p:nvPr>
        </p:nvSpPr>
        <p:spPr>
          <a:xfrm>
            <a:off x="395536" y="1340768"/>
            <a:ext cx="8352928" cy="4968552"/>
          </a:xfrm>
        </p:spPr>
        <p:txBody>
          <a:bodyPr/>
          <a:lstStyle/>
          <a:p>
            <a:pPr algn="just"/>
            <a:r>
              <a:rPr lang="id-ID" sz="3600" b="1" dirty="0">
                <a:solidFill>
                  <a:schemeClr val="tx1"/>
                </a:solidFill>
              </a:rPr>
              <a:t>Analisa Industri</a:t>
            </a:r>
          </a:p>
          <a:p>
            <a:pPr algn="just"/>
            <a:r>
              <a:rPr lang="id-ID" dirty="0">
                <a:solidFill>
                  <a:schemeClr val="tx1"/>
                </a:solidFill>
              </a:rPr>
              <a:t>     Untuk menghubungkan potensi penjualan perusahaan dengan industri pada umumnya dalam arti : Voleme dan posisi persaingan</a:t>
            </a:r>
          </a:p>
          <a:p>
            <a:pPr algn="just"/>
            <a:r>
              <a:rPr lang="id-ID" dirty="0">
                <a:solidFill>
                  <a:schemeClr val="tx1"/>
                </a:solidFill>
              </a:rPr>
              <a:t>Analisa Industri dibagi menjadi beberapa tahap dalam penggunaannya yaitu :</a:t>
            </a:r>
          </a:p>
          <a:p>
            <a:pPr algn="just"/>
            <a:r>
              <a:rPr lang="id-ID" dirty="0">
                <a:solidFill>
                  <a:schemeClr val="tx1"/>
                </a:solidFill>
              </a:rPr>
              <a:t>1. Membuat proyeksi demand industri untuk mengetahui prospek perkembangan penjualan industri pada tahun yang akan datang.</a:t>
            </a:r>
          </a:p>
        </p:txBody>
      </p:sp>
    </p:spTree>
    <p:extLst>
      <p:ext uri="{BB962C8B-B14F-4D97-AF65-F5344CB8AC3E}">
        <p14:creationId xmlns:p14="http://schemas.microsoft.com/office/powerpoint/2010/main" val="3427429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88641"/>
            <a:ext cx="8136904" cy="72007"/>
          </a:xfrm>
        </p:spPr>
        <p:txBody>
          <a:bodyPr>
            <a:normAutofit fontScale="90000"/>
          </a:bodyPr>
          <a:lstStyle/>
          <a:p>
            <a:endParaRPr lang="id-ID" dirty="0"/>
          </a:p>
        </p:txBody>
      </p:sp>
      <p:sp>
        <p:nvSpPr>
          <p:cNvPr id="3" name="Subtitle 2"/>
          <p:cNvSpPr>
            <a:spLocks noGrp="1"/>
          </p:cNvSpPr>
          <p:nvPr>
            <p:ph type="subTitle" idx="1"/>
          </p:nvPr>
        </p:nvSpPr>
        <p:spPr>
          <a:xfrm>
            <a:off x="539552" y="548680"/>
            <a:ext cx="8136904" cy="5760640"/>
          </a:xfrm>
        </p:spPr>
        <p:txBody>
          <a:bodyPr>
            <a:normAutofit fontScale="92500"/>
          </a:bodyPr>
          <a:lstStyle/>
          <a:p>
            <a:pPr algn="just"/>
            <a:r>
              <a:rPr lang="id-ID" dirty="0">
                <a:solidFill>
                  <a:schemeClr val="tx1"/>
                </a:solidFill>
              </a:rPr>
              <a:t>2. Menilai posisi perusahaan dalam hubungannya</a:t>
            </a:r>
          </a:p>
          <a:p>
            <a:pPr algn="just"/>
            <a:r>
              <a:rPr lang="id-ID" dirty="0">
                <a:solidFill>
                  <a:schemeClr val="tx1"/>
                </a:solidFill>
              </a:rPr>
              <a:t>     dengan industri pada umumnya. Posisi ini dinilai</a:t>
            </a:r>
          </a:p>
          <a:p>
            <a:pPr algn="just"/>
            <a:r>
              <a:rPr lang="id-ID" dirty="0">
                <a:solidFill>
                  <a:schemeClr val="tx1"/>
                </a:solidFill>
              </a:rPr>
              <a:t>     berdasarkan   besarnya   Market  Share   yang di-</a:t>
            </a:r>
          </a:p>
          <a:p>
            <a:pPr algn="just"/>
            <a:r>
              <a:rPr lang="id-ID" dirty="0">
                <a:solidFill>
                  <a:schemeClr val="tx1"/>
                </a:solidFill>
              </a:rPr>
              <a:t>     miliki oleh perusahaan dari tahun ke tahun. </a:t>
            </a:r>
          </a:p>
          <a:p>
            <a:pPr algn="just"/>
            <a:r>
              <a:rPr lang="id-ID" dirty="0">
                <a:solidFill>
                  <a:schemeClr val="tx1"/>
                </a:solidFill>
              </a:rPr>
              <a:t>3. Proyeksi posisi  perusahaan   pada masa yang</a:t>
            </a:r>
          </a:p>
          <a:p>
            <a:pPr algn="just"/>
            <a:r>
              <a:rPr lang="id-ID" dirty="0">
                <a:solidFill>
                  <a:schemeClr val="tx1"/>
                </a:solidFill>
              </a:rPr>
              <a:t>    akan datang atau penghitungan expected market</a:t>
            </a:r>
          </a:p>
          <a:p>
            <a:pPr algn="just"/>
            <a:r>
              <a:rPr lang="id-ID" dirty="0">
                <a:solidFill>
                  <a:schemeClr val="tx1"/>
                </a:solidFill>
              </a:rPr>
              <a:t>     share .</a:t>
            </a:r>
          </a:p>
          <a:p>
            <a:pPr algn="just"/>
            <a:r>
              <a:rPr lang="id-ID" dirty="0">
                <a:solidFill>
                  <a:schemeClr val="tx1"/>
                </a:solidFill>
              </a:rPr>
              <a:t>  </a:t>
            </a:r>
          </a:p>
          <a:p>
            <a:pPr algn="just"/>
            <a:r>
              <a:rPr lang="id-ID" dirty="0">
                <a:solidFill>
                  <a:schemeClr val="tx1"/>
                </a:solidFill>
              </a:rPr>
              <a:t>  Market Share = Perintaan Perusahaan  x 100%</a:t>
            </a:r>
          </a:p>
          <a:p>
            <a:pPr algn="just"/>
            <a:r>
              <a:rPr lang="id-ID" dirty="0">
                <a:solidFill>
                  <a:schemeClr val="tx1"/>
                </a:solidFill>
              </a:rPr>
              <a:t>                                     Permintaan Industri</a:t>
            </a:r>
          </a:p>
        </p:txBody>
      </p:sp>
      <p:cxnSp>
        <p:nvCxnSpPr>
          <p:cNvPr id="5" name="Straight Connector 4"/>
          <p:cNvCxnSpPr/>
          <p:nvPr/>
        </p:nvCxnSpPr>
        <p:spPr>
          <a:xfrm>
            <a:off x="3203848" y="5498182"/>
            <a:ext cx="460851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24548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404664"/>
            <a:ext cx="8352928" cy="648072"/>
          </a:xfrm>
        </p:spPr>
        <p:txBody>
          <a:bodyPr>
            <a:noAutofit/>
          </a:bodyPr>
          <a:lstStyle/>
          <a:p>
            <a:pPr algn="l"/>
            <a:r>
              <a:rPr lang="id-ID" sz="3600" dirty="0"/>
              <a:t> Metode Khusus – Analisa  Industri :</a:t>
            </a:r>
          </a:p>
        </p:txBody>
      </p:sp>
      <p:sp>
        <p:nvSpPr>
          <p:cNvPr id="3" name="Subtitle 2"/>
          <p:cNvSpPr>
            <a:spLocks noGrp="1"/>
          </p:cNvSpPr>
          <p:nvPr>
            <p:ph type="subTitle" idx="1"/>
          </p:nvPr>
        </p:nvSpPr>
        <p:spPr>
          <a:xfrm>
            <a:off x="467544" y="1196752"/>
            <a:ext cx="8280920" cy="5256584"/>
          </a:xfrm>
        </p:spPr>
        <p:txBody>
          <a:bodyPr>
            <a:normAutofit/>
          </a:bodyPr>
          <a:lstStyle/>
          <a:p>
            <a:pPr algn="just"/>
            <a:r>
              <a:rPr lang="id-ID" sz="2800" dirty="0"/>
              <a:t>    </a:t>
            </a:r>
          </a:p>
        </p:txBody>
      </p:sp>
      <p:graphicFrame>
        <p:nvGraphicFramePr>
          <p:cNvPr id="4" name="Table 3"/>
          <p:cNvGraphicFramePr>
            <a:graphicFrameLocks noGrp="1"/>
          </p:cNvGraphicFramePr>
          <p:nvPr>
            <p:extLst>
              <p:ext uri="{D42A27DB-BD31-4B8C-83A1-F6EECF244321}">
                <p14:modId xmlns:p14="http://schemas.microsoft.com/office/powerpoint/2010/main" val="2723204814"/>
              </p:ext>
            </p:extLst>
          </p:nvPr>
        </p:nvGraphicFramePr>
        <p:xfrm>
          <a:off x="395536" y="1556792"/>
          <a:ext cx="8084662" cy="4151784"/>
        </p:xfrm>
        <a:graphic>
          <a:graphicData uri="http://schemas.openxmlformats.org/drawingml/2006/table">
            <a:tbl>
              <a:tblPr firstRow="1" bandRow="1">
                <a:tableStyleId>{3B4B98B0-60AC-42C2-AFA5-B58CD77FA1E5}</a:tableStyleId>
              </a:tblPr>
              <a:tblGrid>
                <a:gridCol w="930593">
                  <a:extLst>
                    <a:ext uri="{9D8B030D-6E8A-4147-A177-3AD203B41FA5}">
                      <a16:colId xmlns:a16="http://schemas.microsoft.com/office/drawing/2014/main" val="20000"/>
                    </a:ext>
                  </a:extLst>
                </a:gridCol>
                <a:gridCol w="1517679">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4124222">
                  <a:extLst>
                    <a:ext uri="{9D8B030D-6E8A-4147-A177-3AD203B41FA5}">
                      <a16:colId xmlns:a16="http://schemas.microsoft.com/office/drawing/2014/main" val="20003"/>
                    </a:ext>
                  </a:extLst>
                </a:gridCol>
              </a:tblGrid>
              <a:tr h="3240360">
                <a:tc>
                  <a:txBody>
                    <a:bodyPr/>
                    <a:lstStyle/>
                    <a:p>
                      <a:pPr algn="ctr"/>
                      <a:r>
                        <a:rPr lang="id-ID" sz="2400" dirty="0"/>
                        <a:t>Th.</a:t>
                      </a:r>
                    </a:p>
                    <a:p>
                      <a:pPr algn="ctr"/>
                      <a:r>
                        <a:rPr lang="id-ID" sz="2400" dirty="0"/>
                        <a:t>(n)</a:t>
                      </a:r>
                    </a:p>
                    <a:p>
                      <a:pPr algn="ctr"/>
                      <a:endParaRPr lang="id-ID" sz="2400" dirty="0"/>
                    </a:p>
                    <a:p>
                      <a:pPr algn="ctr"/>
                      <a:endParaRPr lang="id-ID" sz="2400" dirty="0"/>
                    </a:p>
                    <a:p>
                      <a:pPr algn="ctr"/>
                      <a:r>
                        <a:rPr lang="id-ID" sz="2400" dirty="0"/>
                        <a:t>T1</a:t>
                      </a:r>
                    </a:p>
                    <a:p>
                      <a:pPr algn="ctr"/>
                      <a:r>
                        <a:rPr lang="id-ID" sz="2400" dirty="0"/>
                        <a:t>T2</a:t>
                      </a:r>
                    </a:p>
                    <a:p>
                      <a:pPr algn="ctr"/>
                      <a:r>
                        <a:rPr lang="id-ID" sz="2400" dirty="0"/>
                        <a:t>T3</a:t>
                      </a:r>
                    </a:p>
                    <a:p>
                      <a:pPr algn="ctr"/>
                      <a:r>
                        <a:rPr lang="id-ID" sz="2400" dirty="0"/>
                        <a:t>T4</a:t>
                      </a:r>
                    </a:p>
                    <a:p>
                      <a:pPr algn="ctr"/>
                      <a:r>
                        <a:rPr lang="id-ID" sz="2400" dirty="0"/>
                        <a:t>T5</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id-ID" sz="2400" dirty="0"/>
                        <a:t>P. Perush</a:t>
                      </a:r>
                    </a:p>
                    <a:p>
                      <a:pPr algn="ctr"/>
                      <a:r>
                        <a:rPr lang="id-ID" sz="2400" baseline="0" dirty="0"/>
                        <a:t> (Y)</a:t>
                      </a:r>
                    </a:p>
                    <a:p>
                      <a:pPr algn="ctr"/>
                      <a:r>
                        <a:rPr lang="id-ID" sz="2400" baseline="0" dirty="0"/>
                        <a:t>(ribuan)</a:t>
                      </a:r>
                    </a:p>
                    <a:p>
                      <a:pPr algn="ctr"/>
                      <a:endParaRPr lang="id-ID" sz="2400" baseline="0" dirty="0"/>
                    </a:p>
                    <a:p>
                      <a:pPr algn="ctr"/>
                      <a:r>
                        <a:rPr lang="id-ID" sz="2400" baseline="0" dirty="0"/>
                        <a:t>110</a:t>
                      </a:r>
                    </a:p>
                    <a:p>
                      <a:pPr algn="ctr"/>
                      <a:r>
                        <a:rPr lang="id-ID" sz="2400" baseline="0" dirty="0"/>
                        <a:t>138</a:t>
                      </a:r>
                    </a:p>
                    <a:p>
                      <a:pPr algn="ctr"/>
                      <a:r>
                        <a:rPr lang="id-ID" sz="2400" baseline="0" dirty="0"/>
                        <a:t>168</a:t>
                      </a:r>
                    </a:p>
                    <a:p>
                      <a:pPr algn="ctr"/>
                      <a:r>
                        <a:rPr lang="id-ID" sz="2400" baseline="0" dirty="0"/>
                        <a:t>208</a:t>
                      </a:r>
                    </a:p>
                    <a:p>
                      <a:pPr algn="ctr"/>
                      <a:r>
                        <a:rPr lang="id-ID" sz="2400" baseline="0" dirty="0"/>
                        <a:t>252</a:t>
                      </a:r>
                      <a:endParaRPr lang="id-ID"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id-ID" sz="2400" dirty="0"/>
                        <a:t>P. Industri</a:t>
                      </a:r>
                    </a:p>
                    <a:p>
                      <a:pPr algn="ctr"/>
                      <a:r>
                        <a:rPr lang="id-ID" sz="2400" dirty="0"/>
                        <a:t>(Y)</a:t>
                      </a:r>
                    </a:p>
                    <a:p>
                      <a:pPr algn="ctr"/>
                      <a:r>
                        <a:rPr lang="id-ID" sz="2400" dirty="0"/>
                        <a:t>(ribuan)</a:t>
                      </a:r>
                    </a:p>
                    <a:p>
                      <a:pPr algn="ctr"/>
                      <a:endParaRPr lang="id-ID" sz="2400" dirty="0"/>
                    </a:p>
                    <a:p>
                      <a:pPr algn="ctr"/>
                      <a:r>
                        <a:rPr lang="id-ID" sz="2400" dirty="0"/>
                        <a:t> 1.100</a:t>
                      </a:r>
                      <a:r>
                        <a:rPr lang="en-US" sz="2400" dirty="0"/>
                        <a:t> 1%</a:t>
                      </a:r>
                      <a:endParaRPr lang="id-ID" sz="2400" dirty="0"/>
                    </a:p>
                    <a:p>
                      <a:pPr algn="ctr"/>
                      <a:r>
                        <a:rPr lang="id-ID" sz="2400" dirty="0"/>
                        <a:t>1.150</a:t>
                      </a:r>
                      <a:r>
                        <a:rPr lang="en-US" sz="2400" dirty="0"/>
                        <a:t> 12%</a:t>
                      </a:r>
                      <a:endParaRPr lang="id-ID" sz="2400" dirty="0"/>
                    </a:p>
                    <a:p>
                      <a:pPr algn="ctr"/>
                      <a:r>
                        <a:rPr lang="id-ID" sz="2400" dirty="0"/>
                        <a:t>1.200</a:t>
                      </a:r>
                      <a:r>
                        <a:rPr lang="en-US" sz="2400" dirty="0"/>
                        <a:t> 14%</a:t>
                      </a:r>
                      <a:endParaRPr lang="id-ID" sz="2400" dirty="0"/>
                    </a:p>
                    <a:p>
                      <a:pPr algn="ctr"/>
                      <a:r>
                        <a:rPr lang="id-ID" sz="2400" dirty="0"/>
                        <a:t>1.300</a:t>
                      </a:r>
                      <a:r>
                        <a:rPr lang="en-US" sz="2400" dirty="0"/>
                        <a:t> 16%</a:t>
                      </a:r>
                      <a:endParaRPr lang="id-ID" sz="2400" dirty="0"/>
                    </a:p>
                    <a:p>
                      <a:pPr algn="ctr"/>
                      <a:r>
                        <a:rPr lang="id-ID" sz="2400" dirty="0"/>
                        <a:t>1.400</a:t>
                      </a:r>
                      <a:r>
                        <a:rPr lang="en-US" sz="2400" dirty="0"/>
                        <a:t> 18%</a:t>
                      </a:r>
                      <a:endParaRPr lang="id-ID" sz="2400" dirty="0"/>
                    </a:p>
                    <a:p>
                      <a:pPr algn="ctr"/>
                      <a:r>
                        <a:rPr lang="id-ID" sz="24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just"/>
                      <a:r>
                        <a:rPr lang="id-ID" sz="2400" dirty="0">
                          <a:solidFill>
                            <a:srgbClr val="C00000"/>
                          </a:solidFill>
                        </a:rPr>
                        <a:t>Dari</a:t>
                      </a:r>
                      <a:r>
                        <a:rPr lang="id-ID" sz="2400" baseline="0" dirty="0">
                          <a:solidFill>
                            <a:srgbClr val="C00000"/>
                          </a:solidFill>
                        </a:rPr>
                        <a:t> data ini diminta :</a:t>
                      </a:r>
                    </a:p>
                    <a:p>
                      <a:pPr algn="just"/>
                      <a:r>
                        <a:rPr lang="id-ID" sz="2400" baseline="0" dirty="0"/>
                        <a:t> 1. Forecast Penjualan Industri</a:t>
                      </a:r>
                    </a:p>
                    <a:p>
                      <a:pPr algn="just"/>
                      <a:r>
                        <a:rPr lang="id-ID" sz="2400" baseline="0" dirty="0"/>
                        <a:t>      untuk tahun X6 dengan</a:t>
                      </a:r>
                    </a:p>
                    <a:p>
                      <a:pPr algn="just"/>
                      <a:r>
                        <a:rPr lang="id-ID" sz="2400" baseline="0" dirty="0"/>
                        <a:t>      metode least square.</a:t>
                      </a:r>
                    </a:p>
                    <a:p>
                      <a:pPr algn="just"/>
                      <a:r>
                        <a:rPr lang="id-ID" sz="2400" baseline="0" dirty="0"/>
                        <a:t> 2. Forecast Penjualan </a:t>
                      </a:r>
                    </a:p>
                    <a:p>
                      <a:pPr algn="just"/>
                      <a:r>
                        <a:rPr lang="id-ID" sz="2400" baseline="0" dirty="0"/>
                        <a:t>     Perusahaan untuk tahun X6</a:t>
                      </a:r>
                    </a:p>
                    <a:p>
                      <a:pPr algn="just"/>
                      <a:r>
                        <a:rPr lang="id-ID" sz="2400" baseline="0" dirty="0"/>
                        <a:t>     Jika perusahaan mengingin</a:t>
                      </a:r>
                    </a:p>
                    <a:p>
                      <a:pPr algn="just"/>
                      <a:r>
                        <a:rPr lang="id-ID" sz="2400" baseline="0" dirty="0"/>
                        <a:t>     kan Market Shahre sebesar </a:t>
                      </a:r>
                    </a:p>
                    <a:p>
                      <a:pPr algn="just"/>
                      <a:r>
                        <a:rPr lang="id-ID" sz="2400" baseline="0" dirty="0"/>
                        <a:t>     MS rata-rata 3 th terakhir.</a:t>
                      </a:r>
                      <a:r>
                        <a:rPr lang="id-ID" sz="2400" dirty="0"/>
                        <a: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2744">
                <a:tc>
                  <a:txBody>
                    <a:bodyPr/>
                    <a:lstStyle/>
                    <a:p>
                      <a:endParaRPr lang="id-ID"/>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id-ID"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94272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457</TotalTime>
  <Words>1610</Words>
  <Application>Microsoft Office PowerPoint</Application>
  <PresentationFormat>On-screen Show (4:3)</PresentationFormat>
  <Paragraphs>408</Paragraphs>
  <Slides>25</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ANGGARAN PENJUALAN</vt:lpstr>
      <vt:lpstr>Formula Regresi dan Analisa Korelasi </vt:lpstr>
      <vt:lpstr>PowerPoint Presentation</vt:lpstr>
      <vt:lpstr> Metode Formula Regresi dan Korelasi</vt:lpstr>
      <vt:lpstr> </vt:lpstr>
      <vt:lpstr>PowerPoint Presentation</vt:lpstr>
      <vt:lpstr>Metode Khusus </vt:lpstr>
      <vt:lpstr>PowerPoint Presentation</vt:lpstr>
      <vt:lpstr> Metode Khusus – Analisa  Industri :</vt:lpstr>
      <vt:lpstr>Jawaban : dengan Metode Least Square :</vt:lpstr>
      <vt:lpstr> </vt:lpstr>
      <vt:lpstr>ANGGARAN PENJUALAN</vt:lpstr>
      <vt:lpstr>Fungsi Anggaran Penjualan</vt:lpstr>
      <vt:lpstr>Konsep Anggaran Penjualan</vt:lpstr>
      <vt:lpstr>Faktor2 yg dipertimbangkan dalam menyusun Anggaran Penjualan</vt:lpstr>
      <vt:lpstr>PowerPoint Presentation</vt:lpstr>
      <vt:lpstr>PowerPoint Presentation</vt:lpstr>
      <vt:lpstr>Langkah2 dalam menyusun Anggaran Penjualan</vt:lpstr>
      <vt:lpstr>PowerPoint Presentation</vt:lpstr>
      <vt:lpstr>PowerPoint Presentation</vt:lpstr>
      <vt:lpstr>  Tujuan Penyusunan Anggaran Penjualan </vt:lpstr>
      <vt:lpstr>PT “XYZ: ANGGARAN PENJUALAN</vt:lpstr>
      <vt:lpstr>Contoh :</vt:lpstr>
      <vt:lpstr>Jawab :</vt:lpstr>
      <vt:lpstr>PT “ANANDA: ANGGARAN PENJUALAN</vt:lpstr>
    </vt:vector>
  </TitlesOfParts>
  <Company>Version 5.1 build 2600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ANGGARAN PENJUALAN</dc:title>
  <dc:creator>Microsoft Windows</dc:creator>
  <cp:lastModifiedBy>Mer Wanialisa</cp:lastModifiedBy>
  <cp:revision>75</cp:revision>
  <dcterms:created xsi:type="dcterms:W3CDTF">2016-09-27T11:37:38Z</dcterms:created>
  <dcterms:modified xsi:type="dcterms:W3CDTF">2022-01-25T04:31:23Z</dcterms:modified>
</cp:coreProperties>
</file>